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8" r:id="rId3"/>
    <p:sldId id="259" r:id="rId4"/>
    <p:sldId id="266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77" autoAdjust="0"/>
    <p:restoredTop sz="86412" autoAdjust="0"/>
  </p:normalViewPr>
  <p:slideViewPr>
    <p:cSldViewPr>
      <p:cViewPr varScale="1">
        <p:scale>
          <a:sx n="82" d="100"/>
          <a:sy n="82" d="100"/>
        </p:scale>
        <p:origin x="-1414" y="-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11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9D93-9A5D-4BD8-AEF5-5EE9D32D34D0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27B10-1304-462F-AC43-3135EA603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54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9D93-9A5D-4BD8-AEF5-5EE9D32D34D0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27B10-1304-462F-AC43-3135EA603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226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9D93-9A5D-4BD8-AEF5-5EE9D32D34D0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27B10-1304-462F-AC43-3135EA603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167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9D93-9A5D-4BD8-AEF5-5EE9D32D34D0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27B10-1304-462F-AC43-3135EA603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194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9D93-9A5D-4BD8-AEF5-5EE9D32D34D0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27B10-1304-462F-AC43-3135EA603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229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9D93-9A5D-4BD8-AEF5-5EE9D32D34D0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27B10-1304-462F-AC43-3135EA603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17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9D93-9A5D-4BD8-AEF5-5EE9D32D34D0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27B10-1304-462F-AC43-3135EA603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470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9D93-9A5D-4BD8-AEF5-5EE9D32D34D0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27B10-1304-462F-AC43-3135EA603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454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9D93-9A5D-4BD8-AEF5-5EE9D32D34D0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27B10-1304-462F-AC43-3135EA603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585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9D93-9A5D-4BD8-AEF5-5EE9D32D34D0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27B10-1304-462F-AC43-3135EA603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743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9D93-9A5D-4BD8-AEF5-5EE9D32D34D0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27B10-1304-462F-AC43-3135EA603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06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69D93-9A5D-4BD8-AEF5-5EE9D32D34D0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27B10-1304-462F-AC43-3135EA603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027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3356992"/>
            <a:ext cx="7196336" cy="1132036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3600" dirty="0" smtClean="0">
                <a:latin typeface="Calibri"/>
                <a:ea typeface="Calibri"/>
                <a:cs typeface="Times New Roman"/>
              </a:rPr>
            </a:br>
            <a:r>
              <a:rPr lang="ru-RU" sz="2200" b="1" dirty="0" smtClean="0">
                <a:solidFill>
                  <a:srgbClr val="7030A0"/>
                </a:solidFill>
                <a:latin typeface="MS Reference Sans Serif" panose="020B0604030504040204" pitchFamily="34" charset="0"/>
                <a:ea typeface="Calibri"/>
                <a:cs typeface="Times New Roman"/>
              </a:rPr>
              <a:t>Эффективное </a:t>
            </a:r>
            <a:r>
              <a:rPr lang="ru-RU" sz="2200" b="1" dirty="0">
                <a:solidFill>
                  <a:srgbClr val="7030A0"/>
                </a:solidFill>
                <a:latin typeface="MS Reference Sans Serif" panose="020B0604030504040204" pitchFamily="34" charset="0"/>
                <a:ea typeface="Calibri"/>
                <a:cs typeface="Times New Roman"/>
              </a:rPr>
              <a:t>взаимодействие учителя, воспитателя и врача-необходимый фактор успешной </a:t>
            </a:r>
            <a:r>
              <a:rPr lang="ru-RU" sz="2200" b="1" dirty="0" smtClean="0">
                <a:solidFill>
                  <a:srgbClr val="7030A0"/>
                </a:solidFill>
                <a:latin typeface="MS Reference Sans Serif" panose="020B0604030504040204" pitchFamily="34" charset="0"/>
                <a:ea typeface="Calibri"/>
                <a:cs typeface="Times New Roman"/>
              </a:rPr>
              <a:t>социализации воспитанников учреждения.</a:t>
            </a:r>
            <a:br>
              <a:rPr lang="ru-RU" sz="2200" b="1" dirty="0" smtClean="0">
                <a:solidFill>
                  <a:srgbClr val="7030A0"/>
                </a:solidFill>
                <a:latin typeface="MS Reference Sans Serif" panose="020B0604030504040204" pitchFamily="34" charset="0"/>
                <a:ea typeface="Calibri"/>
                <a:cs typeface="Times New Roman"/>
              </a:rPr>
            </a:br>
            <a:r>
              <a:rPr lang="ru-RU" sz="2700" b="1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2700" b="1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2700" b="1" dirty="0" smtClean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                                   </a:t>
            </a:r>
            <a:r>
              <a:rPr lang="ru-RU" sz="2700" b="1" dirty="0" smtClean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  </a:t>
            </a:r>
            <a:r>
              <a:rPr lang="ru-RU" sz="1800" b="1" dirty="0" smtClean="0">
                <a:latin typeface="Times New Roman"/>
                <a:ea typeface="Calibri"/>
                <a:cs typeface="Times New Roman"/>
              </a:rPr>
              <a:t>ГБОУ школа-интернат №67</a:t>
            </a:r>
            <a:br>
              <a:rPr lang="ru-RU" sz="1800" b="1" dirty="0" smtClean="0">
                <a:latin typeface="Times New Roman"/>
                <a:ea typeface="Calibri"/>
                <a:cs typeface="Times New Roman"/>
              </a:rPr>
            </a:br>
            <a:r>
              <a:rPr lang="ru-RU" sz="1800" b="1" dirty="0" smtClean="0">
                <a:latin typeface="Times New Roman"/>
                <a:ea typeface="Calibri"/>
                <a:cs typeface="Times New Roman"/>
              </a:rPr>
              <a:t>                                                       Учитель: </a:t>
            </a:r>
            <a:r>
              <a:rPr lang="ru-RU" sz="1800" b="1" dirty="0" err="1" smtClean="0">
                <a:latin typeface="Times New Roman"/>
                <a:ea typeface="Calibri"/>
                <a:cs typeface="Times New Roman"/>
              </a:rPr>
              <a:t>Олихнович</a:t>
            </a:r>
            <a:r>
              <a:rPr lang="ru-RU" sz="1800" b="1" dirty="0" smtClean="0">
                <a:latin typeface="Times New Roman"/>
                <a:ea typeface="Calibri"/>
                <a:cs typeface="Times New Roman"/>
              </a:rPr>
              <a:t> Н.В.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980728"/>
            <a:ext cx="6768752" cy="1544778"/>
          </a:xfrm>
        </p:spPr>
        <p:txBody>
          <a:bodyPr>
            <a:normAutofit lnSpcReduction="10000"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эффективной модели взаимодействия  с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воспитанниками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их близким окружением в условиях государственных стационарных учреждений социального обслуживания»  </a:t>
            </a:r>
          </a:p>
          <a:p>
            <a:pPr algn="just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algn="just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54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effectLst/>
                <a:latin typeface="+mn-lt"/>
                <a:ea typeface="Calibri"/>
              </a:rPr>
              <a:t>Факторы для успешной социализации и адаптации учащихся является создание специальной </a:t>
            </a:r>
            <a:r>
              <a:rPr lang="ru-RU" sz="2800" b="1" dirty="0" err="1" smtClean="0">
                <a:effectLst/>
                <a:latin typeface="+mn-lt"/>
                <a:ea typeface="Calibri"/>
              </a:rPr>
              <a:t>коррекционно</a:t>
            </a:r>
            <a:r>
              <a:rPr lang="ru-RU" sz="2800" b="1" dirty="0" smtClean="0">
                <a:effectLst/>
                <a:latin typeface="+mn-lt"/>
                <a:ea typeface="Calibri"/>
              </a:rPr>
              <a:t> - развивающей образовательной среды:</a:t>
            </a:r>
            <a:endParaRPr lang="ru-RU" sz="2800" b="1" dirty="0">
              <a:latin typeface="+mn-lt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065315"/>
          </a:xfrm>
        </p:spPr>
        <p:txBody>
          <a:bodyPr/>
          <a:lstStyle/>
          <a:p>
            <a:endParaRPr lang="ru-RU" dirty="0" smtClean="0">
              <a:effectLst/>
              <a:latin typeface="Times New Roman"/>
              <a:ea typeface="Calibri"/>
            </a:endParaRPr>
          </a:p>
          <a:p>
            <a:r>
              <a:rPr lang="ru-RU" sz="2800" dirty="0" smtClean="0">
                <a:effectLst/>
                <a:latin typeface="Times New Roman"/>
                <a:ea typeface="Calibri"/>
              </a:rPr>
              <a:t>специальные образовательные </a:t>
            </a:r>
          </a:p>
          <a:p>
            <a:pPr marL="0" indent="0">
              <a:buNone/>
            </a:pPr>
            <a:r>
              <a:rPr lang="ru-RU" sz="2800" dirty="0">
                <a:latin typeface="Times New Roman"/>
                <a:ea typeface="Calibri"/>
              </a:rPr>
              <a:t> </a:t>
            </a:r>
            <a:r>
              <a:rPr lang="ru-RU" sz="2800" dirty="0" smtClean="0">
                <a:latin typeface="Times New Roman"/>
                <a:ea typeface="Calibri"/>
              </a:rPr>
              <a:t>   </a:t>
            </a:r>
            <a:r>
              <a:rPr lang="ru-RU" sz="2800" dirty="0" smtClean="0">
                <a:effectLst/>
                <a:latin typeface="Times New Roman"/>
                <a:ea typeface="Calibri"/>
              </a:rPr>
              <a:t>стандарты по адаптированной </a:t>
            </a:r>
          </a:p>
          <a:p>
            <a:pPr marL="0" indent="0">
              <a:buNone/>
            </a:pPr>
            <a:r>
              <a:rPr lang="ru-RU" sz="2800" dirty="0">
                <a:latin typeface="Times New Roman"/>
                <a:ea typeface="Calibri"/>
              </a:rPr>
              <a:t> </a:t>
            </a:r>
            <a:r>
              <a:rPr lang="ru-RU" sz="2800" dirty="0" smtClean="0">
                <a:latin typeface="Times New Roman"/>
                <a:ea typeface="Calibri"/>
              </a:rPr>
              <a:t>   </a:t>
            </a:r>
            <a:r>
              <a:rPr lang="ru-RU" sz="2800" dirty="0" smtClean="0">
                <a:effectLst/>
                <a:latin typeface="Times New Roman"/>
                <a:ea typeface="Calibri"/>
              </a:rPr>
              <a:t>программе; </a:t>
            </a:r>
          </a:p>
          <a:p>
            <a:r>
              <a:rPr lang="ru-RU" sz="2800" dirty="0" smtClean="0">
                <a:effectLst/>
                <a:latin typeface="Times New Roman"/>
                <a:ea typeface="Calibri"/>
              </a:rPr>
              <a:t>лечение и оздоровление;</a:t>
            </a:r>
          </a:p>
          <a:p>
            <a:r>
              <a:rPr lang="ru-RU" sz="2800" dirty="0" smtClean="0">
                <a:effectLst/>
                <a:latin typeface="Times New Roman"/>
                <a:ea typeface="Calibri"/>
              </a:rPr>
              <a:t>воспитание и коррекцию </a:t>
            </a:r>
          </a:p>
          <a:p>
            <a:pPr marL="0" indent="0">
              <a:buNone/>
            </a:pPr>
            <a:r>
              <a:rPr lang="ru-RU" sz="2800" dirty="0">
                <a:latin typeface="Times New Roman"/>
                <a:ea typeface="Calibri"/>
              </a:rPr>
              <a:t> </a:t>
            </a:r>
            <a:r>
              <a:rPr lang="ru-RU" sz="2800" dirty="0" smtClean="0">
                <a:latin typeface="Times New Roman"/>
                <a:ea typeface="Calibri"/>
              </a:rPr>
              <a:t>   </a:t>
            </a:r>
            <a:r>
              <a:rPr lang="ru-RU" sz="2800" dirty="0" smtClean="0">
                <a:effectLst/>
                <a:latin typeface="Times New Roman"/>
                <a:ea typeface="Calibri"/>
              </a:rPr>
              <a:t>нарушений развития.</a:t>
            </a:r>
            <a:endParaRPr lang="ru-RU" sz="2800" dirty="0"/>
          </a:p>
        </p:txBody>
      </p:sp>
      <p:pic>
        <p:nvPicPr>
          <p:cNvPr id="2050" name="Picture 2" descr="C:\Users\ASUS\Desktop\ФОТО 25.04\5babbb86-366c-45c8-94a5-26c73113a0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772816"/>
            <a:ext cx="2648198" cy="489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92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Учитель и врач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effectLst/>
                <a:latin typeface="Times New Roman"/>
                <a:ea typeface="Calibri"/>
                <a:cs typeface="Times New Roman"/>
              </a:rPr>
              <a:t>могут обеспечить ребенку оптимальный режим;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effectLst/>
                <a:latin typeface="Times New Roman"/>
                <a:ea typeface="Calibri"/>
                <a:cs typeface="Times New Roman"/>
              </a:rPr>
              <a:t>компенсировать, корректировать те или иные патологические отклонения;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latin typeface="Times New Roman"/>
                <a:cs typeface="Times New Roman"/>
              </a:rPr>
              <a:t>совместно выявлять проблемы;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latin typeface="Times New Roman"/>
                <a:cs typeface="Times New Roman"/>
              </a:rPr>
              <a:t>п</a:t>
            </a:r>
            <a:r>
              <a:rPr lang="ru-RU" sz="2800" dirty="0" smtClean="0">
                <a:latin typeface="Times New Roman"/>
                <a:cs typeface="Times New Roman"/>
              </a:rPr>
              <a:t>рогнозировать дальнейшее развитие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872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Проблемы выпускников учреждения: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не могут взаимодействовать с окружающими на равных, не умеют продуктивно общаться с людьми или полностью отсутствует вербальная </a:t>
            </a: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коммуникация;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отсутствует </a:t>
            </a:r>
            <a:r>
              <a:rPr lang="ru-RU" sz="1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самостоятельность;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низкий </a:t>
            </a:r>
            <a:r>
              <a:rPr lang="ru-RU" sz="1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уровень знаний об окружающей среде;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специфические </a:t>
            </a:r>
            <a:r>
              <a:rPr lang="ru-RU" sz="1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потребности в общении;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не </a:t>
            </a:r>
            <a:r>
              <a:rPr lang="ru-RU" sz="1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умеют самостоятельно продумывать и анализировать ситуацию, из-за их эмоционально- поведенческих особенностей;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сложно </a:t>
            </a:r>
            <a:r>
              <a:rPr lang="ru-RU" sz="1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понять и правильно оценить необходимость тех или иных действий, поступков;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неспособность </a:t>
            </a:r>
            <a:r>
              <a:rPr lang="ru-RU" sz="1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обучающихся применять полученные знания в различных жизненных ситуациях;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 err="1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несформированность</a:t>
            </a: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мотивов и интересов к хозяйственно- бытовой деятельности;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неструктурированное </a:t>
            </a:r>
            <a:r>
              <a:rPr lang="ru-RU" sz="1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восприятие социального </a:t>
            </a: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мира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242693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Учитель и воспитатель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совместно проводить учебно-воспитательные мероприятия;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обсуждать единые требования к учащимся;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обмен 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информации для работы;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бсуждать проблемы и успехи учащегося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366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Учитель создает условия, которые способствуют: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возникновению желания познавать окружающий мир; </a:t>
            </a:r>
            <a:endParaRPr lang="ru-RU" sz="2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развитию их социального поведения;</a:t>
            </a:r>
            <a:endParaRPr lang="ru-RU" sz="2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расширению круга общения с людьми, овладению всеми возможными средствами вербальной и невербальной коммуникации;</a:t>
            </a:r>
            <a:endParaRPr lang="ru-RU" sz="2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формированию культурных навыков, усвоению социальных норм и правил.</a:t>
            </a:r>
            <a:endParaRPr lang="ru-RU" sz="24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6390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/>
              <a:t>Условия</a:t>
            </a:r>
            <a:r>
              <a:rPr lang="ru-RU" b="1" dirty="0" smtClean="0"/>
              <a:t> </a:t>
            </a:r>
            <a:r>
              <a:rPr lang="ru-RU" sz="3200" b="1" dirty="0" smtClean="0"/>
              <a:t>успешной социализации учащегося: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непрерывность педагогического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воздействия; </a:t>
            </a:r>
            <a:endParaRPr lang="ru-RU" sz="28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создание условий формирующей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среды;</a:t>
            </a:r>
            <a:endParaRPr lang="ru-RU" sz="28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реализация особых 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образовательных потребностей </a:t>
            </a:r>
            <a:endParaRPr lang="ru-RU" sz="28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3074" name="Picture 2" descr="C:\Users\ASUS\Desktop\ФОТО 25.04\30360245-3892-499a-a4b8-9e611126e0d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648" y="2132856"/>
            <a:ext cx="3168352" cy="4518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426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Аспекты образования: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>
                <a:effectLst/>
                <a:latin typeface="Times New Roman"/>
                <a:ea typeface="Calibri"/>
              </a:rPr>
              <a:t>Время начала образования;</a:t>
            </a:r>
          </a:p>
          <a:p>
            <a:r>
              <a:rPr lang="ru-RU" sz="2400" dirty="0" smtClean="0">
                <a:effectLst/>
                <a:latin typeface="Times New Roman"/>
                <a:ea typeface="Calibri"/>
              </a:rPr>
              <a:t>Содержание образования;</a:t>
            </a:r>
          </a:p>
          <a:p>
            <a:r>
              <a:rPr lang="ru-RU" sz="2400" dirty="0" smtClean="0">
                <a:effectLst/>
                <a:latin typeface="Times New Roman"/>
                <a:ea typeface="Calibri"/>
              </a:rPr>
              <a:t>Создание специальных методов</a:t>
            </a:r>
          </a:p>
          <a:p>
            <a:pPr marL="0" indent="0">
              <a:buNone/>
            </a:pPr>
            <a:r>
              <a:rPr lang="ru-RU" sz="2400" dirty="0" smtClean="0">
                <a:effectLst/>
                <a:latin typeface="Times New Roman"/>
                <a:ea typeface="Calibri"/>
              </a:rPr>
              <a:t>     и средств обучения;</a:t>
            </a:r>
          </a:p>
          <a:p>
            <a:r>
              <a:rPr lang="ru-RU" sz="2400" dirty="0" smtClean="0">
                <a:effectLst/>
                <a:latin typeface="Times New Roman"/>
                <a:ea typeface="Calibri"/>
              </a:rPr>
              <a:t>Особая организация обучения;</a:t>
            </a:r>
          </a:p>
          <a:p>
            <a:r>
              <a:rPr lang="ru-RU" sz="2400" dirty="0" smtClean="0">
                <a:effectLst/>
                <a:latin typeface="Times New Roman"/>
                <a:ea typeface="Calibri"/>
              </a:rPr>
              <a:t>Продолжительность образования</a:t>
            </a:r>
          </a:p>
          <a:p>
            <a:endParaRPr lang="ru-RU" dirty="0"/>
          </a:p>
        </p:txBody>
      </p:sp>
      <p:pic>
        <p:nvPicPr>
          <p:cNvPr id="1026" name="Picture 2" descr="C:\Users\ASUS\Desktop\ФОТО 25.04\b38856c7-b0b7-48b9-aace-bba1b26322b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628800"/>
            <a:ext cx="3810000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934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Вывод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effectLst/>
                <a:latin typeface="Times New Roman"/>
                <a:ea typeface="Calibri"/>
              </a:rPr>
              <a:t>Подводя итоги, успех целостного учебно-воспитательного процесса и успешной социализации воспитанников учреждения обеспечивается единой целенаправленной деятельностью между школой и учреждением, эффективным взаимодействием учителя, воспитателя, врача, охватом всей жизнедеятельности детей и использованием всех образовательных, воспитательных и медицинских средств.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2773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</a:pPr>
            <a:r>
              <a:rPr lang="ru-RU" sz="3600" b="1" dirty="0">
                <a:solidFill>
                  <a:prstClr val="black"/>
                </a:solidFill>
                <a:ea typeface="+mn-ea"/>
                <a:cs typeface="+mn-cs"/>
              </a:rPr>
              <a:t>Спасибо за внимание</a:t>
            </a:r>
            <a:r>
              <a:rPr lang="ru-RU" sz="32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3200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 descr="C:\Users\ASUS\Desktop\ФОТО 25.04\PHOTO-2024-04-28-08-53-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161316"/>
            <a:ext cx="4104456" cy="5364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7682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</TotalTime>
  <Words>329</Words>
  <Application>Microsoft Office PowerPoint</Application>
  <PresentationFormat>Экран (4:3)</PresentationFormat>
  <Paragraphs>53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Эффективное взаимодействие учителя, воспитателя и врача-необходимый фактор успешной социализации воспитанников учреждения.                                       ГБОУ школа-интернат №67                                                        Учитель: Олихнович Н.В.</vt:lpstr>
      <vt:lpstr>Факторы для успешной социализации и адаптации учащихся является создание специальной коррекционно - развивающей образовательной среды:</vt:lpstr>
      <vt:lpstr>Учитель и врач</vt:lpstr>
      <vt:lpstr>Проблемы выпускников учреждения:</vt:lpstr>
      <vt:lpstr>Учитель и воспитатель</vt:lpstr>
      <vt:lpstr>Учитель создает условия, которые способствуют:</vt:lpstr>
      <vt:lpstr>Условия успешной социализации учащегося:</vt:lpstr>
      <vt:lpstr>Аспекты образования:</vt:lpstr>
      <vt:lpstr>Вывод</vt:lpstr>
      <vt:lpstr>Спасибо за внимание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28</cp:revision>
  <dcterms:created xsi:type="dcterms:W3CDTF">2025-04-22T14:40:17Z</dcterms:created>
  <dcterms:modified xsi:type="dcterms:W3CDTF">2025-04-25T06:29:42Z</dcterms:modified>
</cp:coreProperties>
</file>