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4" r:id="rId9"/>
    <p:sldId id="262" r:id="rId10"/>
    <p:sldId id="263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2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38256B-E664-4EBF-A839-16BFFE7285D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364114-3DBA-4E35-878C-570D34BF4C92}">
      <dgm:prSet/>
      <dgm:spPr/>
      <dgm:t>
        <a:bodyPr/>
        <a:lstStyle/>
        <a:p>
          <a:pPr rtl="0"/>
          <a:r>
            <a:rPr lang="ru-RU" dirty="0" smtClean="0"/>
            <a:t>Организация  ежегодного мероприятия ко Дню логопеда</a:t>
          </a:r>
          <a:endParaRPr lang="ru-RU" dirty="0"/>
        </a:p>
      </dgm:t>
    </dgm:pt>
    <dgm:pt modelId="{E3B5617C-1D67-4A8C-9E15-EBF9D92761AD}" type="parTrans" cxnId="{82E447E7-EE71-45DB-A4AB-E1E140A9918C}">
      <dgm:prSet/>
      <dgm:spPr/>
      <dgm:t>
        <a:bodyPr/>
        <a:lstStyle/>
        <a:p>
          <a:endParaRPr lang="ru-RU"/>
        </a:p>
      </dgm:t>
    </dgm:pt>
    <dgm:pt modelId="{2197DA3C-01DD-494D-A9C2-3ED4CCB2313C}" type="sibTrans" cxnId="{82E447E7-EE71-45DB-A4AB-E1E140A9918C}">
      <dgm:prSet/>
      <dgm:spPr/>
      <dgm:t>
        <a:bodyPr/>
        <a:lstStyle/>
        <a:p>
          <a:endParaRPr lang="ru-RU"/>
        </a:p>
      </dgm:t>
    </dgm:pt>
    <dgm:pt modelId="{8BFB105D-0252-4304-9265-B0DF76512FD6}">
      <dgm:prSet/>
      <dgm:spPr/>
      <dgm:t>
        <a:bodyPr/>
        <a:lstStyle/>
        <a:p>
          <a:pPr rtl="0"/>
          <a:r>
            <a:rPr lang="ru-RU" dirty="0" smtClean="0"/>
            <a:t>Участие в месяце АДК в СПб</a:t>
          </a:r>
          <a:endParaRPr lang="ru-RU" dirty="0"/>
        </a:p>
      </dgm:t>
    </dgm:pt>
    <dgm:pt modelId="{8A9B1104-501C-410E-B78A-00AA29587628}" type="parTrans" cxnId="{E6933E5C-6F70-4BF0-856F-B917A3D568A6}">
      <dgm:prSet/>
      <dgm:spPr/>
      <dgm:t>
        <a:bodyPr/>
        <a:lstStyle/>
        <a:p>
          <a:endParaRPr lang="ru-RU"/>
        </a:p>
      </dgm:t>
    </dgm:pt>
    <dgm:pt modelId="{F2759139-0CEA-48C6-ABB1-D1B8D75E1C2E}" type="sibTrans" cxnId="{E6933E5C-6F70-4BF0-856F-B917A3D568A6}">
      <dgm:prSet/>
      <dgm:spPr/>
      <dgm:t>
        <a:bodyPr/>
        <a:lstStyle/>
        <a:p>
          <a:endParaRPr lang="ru-RU"/>
        </a:p>
      </dgm:t>
    </dgm:pt>
    <dgm:pt modelId="{34717554-C717-445F-8A85-CB09EF145726}">
      <dgm:prSet/>
      <dgm:spPr/>
      <dgm:t>
        <a:bodyPr/>
        <a:lstStyle/>
        <a:p>
          <a:pPr rtl="0"/>
          <a:r>
            <a:rPr lang="ru-RU" dirty="0" smtClean="0"/>
            <a:t>Участие в семинарах</a:t>
          </a:r>
          <a:endParaRPr lang="ru-RU" dirty="0"/>
        </a:p>
      </dgm:t>
    </dgm:pt>
    <dgm:pt modelId="{4AD8A63B-7A47-4C18-A889-EADAE20F6D37}" type="parTrans" cxnId="{33D30F91-DF3F-4C17-8FB3-8CF6A82FB57B}">
      <dgm:prSet/>
      <dgm:spPr/>
      <dgm:t>
        <a:bodyPr/>
        <a:lstStyle/>
        <a:p>
          <a:endParaRPr lang="ru-RU"/>
        </a:p>
      </dgm:t>
    </dgm:pt>
    <dgm:pt modelId="{ED9E384F-5B0B-444B-B9C6-AB4BB77F20A4}" type="sibTrans" cxnId="{33D30F91-DF3F-4C17-8FB3-8CF6A82FB57B}">
      <dgm:prSet/>
      <dgm:spPr/>
      <dgm:t>
        <a:bodyPr/>
        <a:lstStyle/>
        <a:p>
          <a:endParaRPr lang="ru-RU"/>
        </a:p>
      </dgm:t>
    </dgm:pt>
    <dgm:pt modelId="{BA7AD2F2-403B-498C-94EB-47A8BA19A73F}">
      <dgm:prSet/>
      <dgm:spPr/>
      <dgm:t>
        <a:bodyPr/>
        <a:lstStyle/>
        <a:p>
          <a:pPr rtl="0"/>
          <a:r>
            <a:rPr lang="ru-RU" smtClean="0"/>
            <a:t>Повышение квалификации сотрудников по АДК </a:t>
          </a:r>
          <a:endParaRPr lang="ru-RU"/>
        </a:p>
      </dgm:t>
    </dgm:pt>
    <dgm:pt modelId="{7AE6AC1B-8F47-4BF1-BA71-F0B7ED15FB4E}" type="parTrans" cxnId="{E82B72B3-1C6D-4D1A-ABB2-2523DEBD4294}">
      <dgm:prSet/>
      <dgm:spPr/>
      <dgm:t>
        <a:bodyPr/>
        <a:lstStyle/>
        <a:p>
          <a:endParaRPr lang="ru-RU"/>
        </a:p>
      </dgm:t>
    </dgm:pt>
    <dgm:pt modelId="{2B1BFE0D-9CA2-4ED2-8F28-C90C7B9BBDEE}" type="sibTrans" cxnId="{E82B72B3-1C6D-4D1A-ABB2-2523DEBD4294}">
      <dgm:prSet/>
      <dgm:spPr/>
      <dgm:t>
        <a:bodyPr/>
        <a:lstStyle/>
        <a:p>
          <a:endParaRPr lang="ru-RU"/>
        </a:p>
      </dgm:t>
    </dgm:pt>
    <dgm:pt modelId="{286C7986-7D48-4E4F-B7D6-4B6BB1295F43}">
      <dgm:prSet/>
      <dgm:spPr/>
      <dgm:t>
        <a:bodyPr/>
        <a:lstStyle/>
        <a:p>
          <a:pPr rtl="0"/>
          <a:r>
            <a:rPr lang="ru-RU" dirty="0" smtClean="0"/>
            <a:t>Организована доступная коммуникативная  среда в  ДСО «Вместе»</a:t>
          </a:r>
          <a:endParaRPr lang="ru-RU" dirty="0"/>
        </a:p>
      </dgm:t>
    </dgm:pt>
    <dgm:pt modelId="{373A804A-9BCD-461E-BB88-AD23EE36F5AA}" type="parTrans" cxnId="{DCD00CE2-B7A7-406D-B555-C4C5952A4BF9}">
      <dgm:prSet/>
      <dgm:spPr/>
      <dgm:t>
        <a:bodyPr/>
        <a:lstStyle/>
        <a:p>
          <a:endParaRPr lang="ru-RU"/>
        </a:p>
      </dgm:t>
    </dgm:pt>
    <dgm:pt modelId="{72698B13-E00C-4FA2-91AA-72B9A62A5F56}" type="sibTrans" cxnId="{DCD00CE2-B7A7-406D-B555-C4C5952A4BF9}">
      <dgm:prSet/>
      <dgm:spPr/>
      <dgm:t>
        <a:bodyPr/>
        <a:lstStyle/>
        <a:p>
          <a:endParaRPr lang="ru-RU"/>
        </a:p>
      </dgm:t>
    </dgm:pt>
    <dgm:pt modelId="{7997F721-39DD-4412-B32F-3575A78C7F74}">
      <dgm:prSet/>
      <dgm:spPr/>
      <dgm:t>
        <a:bodyPr/>
        <a:lstStyle/>
        <a:p>
          <a:pPr rtl="0"/>
          <a:r>
            <a:rPr lang="ru-RU" dirty="0" smtClean="0"/>
            <a:t>Проведена диагностика всех ПСУ ДСО «Вместе»</a:t>
          </a:r>
          <a:endParaRPr lang="ru-RU" dirty="0"/>
        </a:p>
      </dgm:t>
    </dgm:pt>
    <dgm:pt modelId="{58391A36-5C4D-4F3A-9863-D328CE07379C}" type="parTrans" cxnId="{D4CCCD31-8FA5-425E-8561-77E360267560}">
      <dgm:prSet/>
      <dgm:spPr/>
      <dgm:t>
        <a:bodyPr/>
        <a:lstStyle/>
        <a:p>
          <a:endParaRPr lang="ru-RU"/>
        </a:p>
      </dgm:t>
    </dgm:pt>
    <dgm:pt modelId="{2AEE37D4-ED82-48DC-B213-529B136C89F6}" type="sibTrans" cxnId="{D4CCCD31-8FA5-425E-8561-77E360267560}">
      <dgm:prSet/>
      <dgm:spPr/>
      <dgm:t>
        <a:bodyPr/>
        <a:lstStyle/>
        <a:p>
          <a:endParaRPr lang="ru-RU"/>
        </a:p>
      </dgm:t>
    </dgm:pt>
    <dgm:pt modelId="{4AF18E56-A808-4AF1-BE22-C652BBA860DD}">
      <dgm:prSet/>
      <dgm:spPr/>
      <dgm:t>
        <a:bodyPr/>
        <a:lstStyle/>
        <a:p>
          <a:pPr rtl="0"/>
          <a:r>
            <a:rPr lang="ru-RU" dirty="0" smtClean="0"/>
            <a:t>Индивидуально подобраны средства АДК для каждого ПС;</a:t>
          </a:r>
          <a:endParaRPr lang="ru-RU" dirty="0"/>
        </a:p>
      </dgm:t>
    </dgm:pt>
    <dgm:pt modelId="{DF5381B5-9E91-41C8-9F1F-69D5FA1ADAFC}" type="parTrans" cxnId="{075FC261-2F0D-4425-A7F1-DEF14E16A3E9}">
      <dgm:prSet/>
      <dgm:spPr/>
      <dgm:t>
        <a:bodyPr/>
        <a:lstStyle/>
        <a:p>
          <a:endParaRPr lang="ru-RU"/>
        </a:p>
      </dgm:t>
    </dgm:pt>
    <dgm:pt modelId="{334832D3-C77E-493F-B479-43424ADA0BF0}" type="sibTrans" cxnId="{075FC261-2F0D-4425-A7F1-DEF14E16A3E9}">
      <dgm:prSet/>
      <dgm:spPr/>
      <dgm:t>
        <a:bodyPr/>
        <a:lstStyle/>
        <a:p>
          <a:endParaRPr lang="ru-RU"/>
        </a:p>
      </dgm:t>
    </dgm:pt>
    <dgm:pt modelId="{93DA925F-5BE3-4C71-A264-674B0B94596B}">
      <dgm:prSet/>
      <dgm:spPr/>
      <dgm:t>
        <a:bodyPr/>
        <a:lstStyle/>
        <a:p>
          <a:pPr rtl="0"/>
          <a:r>
            <a:rPr lang="ru-RU" dirty="0" smtClean="0"/>
            <a:t>Обучающие семинары по АДК для сотрудников, волонтёров, родителей и лиц их замещающих</a:t>
          </a:r>
          <a:endParaRPr lang="ru-RU" dirty="0"/>
        </a:p>
      </dgm:t>
    </dgm:pt>
    <dgm:pt modelId="{2ECC4582-3C5C-4760-BF0F-53B7B95ADBF1}" type="parTrans" cxnId="{2369319A-E3EF-4503-A45A-305D2D6D6346}">
      <dgm:prSet/>
      <dgm:spPr/>
      <dgm:t>
        <a:bodyPr/>
        <a:lstStyle/>
        <a:p>
          <a:endParaRPr lang="ru-RU"/>
        </a:p>
      </dgm:t>
    </dgm:pt>
    <dgm:pt modelId="{0E4CB7A7-01C0-406B-B3C1-4A2C538AB5EA}" type="sibTrans" cxnId="{2369319A-E3EF-4503-A45A-305D2D6D6346}">
      <dgm:prSet/>
      <dgm:spPr/>
      <dgm:t>
        <a:bodyPr/>
        <a:lstStyle/>
        <a:p>
          <a:endParaRPr lang="ru-RU"/>
        </a:p>
      </dgm:t>
    </dgm:pt>
    <dgm:pt modelId="{A6D9580A-BB05-4EDF-A9E8-A1D15AC50E75}">
      <dgm:prSet/>
      <dgm:spPr/>
      <dgm:t>
        <a:bodyPr/>
        <a:lstStyle/>
        <a:p>
          <a:pPr rtl="0"/>
          <a:r>
            <a:rPr lang="ru-RU" smtClean="0"/>
            <a:t>Разработаны методические рекомендации по использования АДК</a:t>
          </a:r>
          <a:endParaRPr lang="ru-RU"/>
        </a:p>
      </dgm:t>
    </dgm:pt>
    <dgm:pt modelId="{302DCED3-8828-42DF-875F-32DEE517C5FD}" type="parTrans" cxnId="{1702329F-23E9-4C70-8D12-1C3B4BFB1716}">
      <dgm:prSet/>
      <dgm:spPr/>
      <dgm:t>
        <a:bodyPr/>
        <a:lstStyle/>
        <a:p>
          <a:endParaRPr lang="ru-RU"/>
        </a:p>
      </dgm:t>
    </dgm:pt>
    <dgm:pt modelId="{F10EEF93-AC2C-49B6-8C96-4AE08C68FE2C}" type="sibTrans" cxnId="{1702329F-23E9-4C70-8D12-1C3B4BFB1716}">
      <dgm:prSet/>
      <dgm:spPr/>
      <dgm:t>
        <a:bodyPr/>
        <a:lstStyle/>
        <a:p>
          <a:endParaRPr lang="ru-RU"/>
        </a:p>
      </dgm:t>
    </dgm:pt>
    <dgm:pt modelId="{5A532BAA-7F4D-4EFB-83A7-8680271F2C0C}" type="pres">
      <dgm:prSet presAssocID="{3838256B-E664-4EBF-A839-16BFFE7285DA}" presName="diagram" presStyleCnt="0">
        <dgm:presLayoutVars>
          <dgm:dir/>
          <dgm:resizeHandles val="exact"/>
        </dgm:presLayoutVars>
      </dgm:prSet>
      <dgm:spPr/>
    </dgm:pt>
    <dgm:pt modelId="{2958C870-4EC8-49F1-B8AE-E63DE125E7E5}" type="pres">
      <dgm:prSet presAssocID="{ED364114-3DBA-4E35-878C-570D34BF4C92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88F773-0C92-4FA7-88E5-91929FD04745}" type="pres">
      <dgm:prSet presAssocID="{2197DA3C-01DD-494D-A9C2-3ED4CCB2313C}" presName="sibTrans" presStyleCnt="0"/>
      <dgm:spPr/>
    </dgm:pt>
    <dgm:pt modelId="{C927FAF9-0FB4-454D-B6E8-12DF0DC7A006}" type="pres">
      <dgm:prSet presAssocID="{8BFB105D-0252-4304-9265-B0DF76512FD6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0C74EB-7F1B-4BD5-90D7-D68040F35B75}" type="pres">
      <dgm:prSet presAssocID="{F2759139-0CEA-48C6-ABB1-D1B8D75E1C2E}" presName="sibTrans" presStyleCnt="0"/>
      <dgm:spPr/>
    </dgm:pt>
    <dgm:pt modelId="{3C647055-D8A2-4323-82E6-F5232BF37F8D}" type="pres">
      <dgm:prSet presAssocID="{34717554-C717-445F-8A85-CB09EF145726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9C29C1-EA42-434B-B04E-DAD8CFE17C27}" type="pres">
      <dgm:prSet presAssocID="{ED9E384F-5B0B-444B-B9C6-AB4BB77F20A4}" presName="sibTrans" presStyleCnt="0"/>
      <dgm:spPr/>
    </dgm:pt>
    <dgm:pt modelId="{A0114F13-E578-492B-859B-5C625D0003B6}" type="pres">
      <dgm:prSet presAssocID="{BA7AD2F2-403B-498C-94EB-47A8BA19A73F}" presName="node" presStyleLbl="node1" presStyleIdx="3" presStyleCnt="9">
        <dgm:presLayoutVars>
          <dgm:bulletEnabled val="1"/>
        </dgm:presLayoutVars>
      </dgm:prSet>
      <dgm:spPr/>
    </dgm:pt>
    <dgm:pt modelId="{AB1148B2-C168-49FC-B7FD-4474060D1DBF}" type="pres">
      <dgm:prSet presAssocID="{2B1BFE0D-9CA2-4ED2-8F28-C90C7B9BBDEE}" presName="sibTrans" presStyleCnt="0"/>
      <dgm:spPr/>
    </dgm:pt>
    <dgm:pt modelId="{CDC3E3AC-662B-40AF-96FD-12A013F3F30D}" type="pres">
      <dgm:prSet presAssocID="{286C7986-7D48-4E4F-B7D6-4B6BB1295F43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641AB5-2B2C-402B-931E-C8CF165301C6}" type="pres">
      <dgm:prSet presAssocID="{72698B13-E00C-4FA2-91AA-72B9A62A5F56}" presName="sibTrans" presStyleCnt="0"/>
      <dgm:spPr/>
    </dgm:pt>
    <dgm:pt modelId="{8FA06558-6964-4A96-81EA-E500C5B405CC}" type="pres">
      <dgm:prSet presAssocID="{7997F721-39DD-4412-B32F-3575A78C7F74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283FB8-A514-4CCE-A58E-9FFBE63AA7AA}" type="pres">
      <dgm:prSet presAssocID="{2AEE37D4-ED82-48DC-B213-529B136C89F6}" presName="sibTrans" presStyleCnt="0"/>
      <dgm:spPr/>
    </dgm:pt>
    <dgm:pt modelId="{AF519C9F-528D-46C0-B2EF-7D7CCA3B050E}" type="pres">
      <dgm:prSet presAssocID="{4AF18E56-A808-4AF1-BE22-C652BBA860DD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FC90A3-9798-483C-8F53-AC894B7173BA}" type="pres">
      <dgm:prSet presAssocID="{334832D3-C77E-493F-B479-43424ADA0BF0}" presName="sibTrans" presStyleCnt="0"/>
      <dgm:spPr/>
    </dgm:pt>
    <dgm:pt modelId="{DF814DE7-A89A-43A9-960C-9010FCCEF6D0}" type="pres">
      <dgm:prSet presAssocID="{93DA925F-5BE3-4C71-A264-674B0B94596B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F44754-8B2A-48AD-97D8-743EF515653E}" type="pres">
      <dgm:prSet presAssocID="{0E4CB7A7-01C0-406B-B3C1-4A2C538AB5EA}" presName="sibTrans" presStyleCnt="0"/>
      <dgm:spPr/>
    </dgm:pt>
    <dgm:pt modelId="{EC11B11E-55D1-4678-A242-1BA8504110C1}" type="pres">
      <dgm:prSet presAssocID="{A6D9580A-BB05-4EDF-A9E8-A1D15AC50E75}" presName="node" presStyleLbl="node1" presStyleIdx="8" presStyleCnt="9">
        <dgm:presLayoutVars>
          <dgm:bulletEnabled val="1"/>
        </dgm:presLayoutVars>
      </dgm:prSet>
      <dgm:spPr/>
    </dgm:pt>
  </dgm:ptLst>
  <dgm:cxnLst>
    <dgm:cxn modelId="{077388D5-001C-45BB-B8B1-D03D587A61AE}" type="presOf" srcId="{34717554-C717-445F-8A85-CB09EF145726}" destId="{3C647055-D8A2-4323-82E6-F5232BF37F8D}" srcOrd="0" destOrd="0" presId="urn:microsoft.com/office/officeart/2005/8/layout/default"/>
    <dgm:cxn modelId="{5C830B15-E8C0-497A-B7B3-BB053A4E6766}" type="presOf" srcId="{A6D9580A-BB05-4EDF-A9E8-A1D15AC50E75}" destId="{EC11B11E-55D1-4678-A242-1BA8504110C1}" srcOrd="0" destOrd="0" presId="urn:microsoft.com/office/officeart/2005/8/layout/default"/>
    <dgm:cxn modelId="{425AC052-A21C-4B21-B96E-455502F3925F}" type="presOf" srcId="{286C7986-7D48-4E4F-B7D6-4B6BB1295F43}" destId="{CDC3E3AC-662B-40AF-96FD-12A013F3F30D}" srcOrd="0" destOrd="0" presId="urn:microsoft.com/office/officeart/2005/8/layout/default"/>
    <dgm:cxn modelId="{82E447E7-EE71-45DB-A4AB-E1E140A9918C}" srcId="{3838256B-E664-4EBF-A839-16BFFE7285DA}" destId="{ED364114-3DBA-4E35-878C-570D34BF4C92}" srcOrd="0" destOrd="0" parTransId="{E3B5617C-1D67-4A8C-9E15-EBF9D92761AD}" sibTransId="{2197DA3C-01DD-494D-A9C2-3ED4CCB2313C}"/>
    <dgm:cxn modelId="{DCD00CE2-B7A7-406D-B555-C4C5952A4BF9}" srcId="{3838256B-E664-4EBF-A839-16BFFE7285DA}" destId="{286C7986-7D48-4E4F-B7D6-4B6BB1295F43}" srcOrd="4" destOrd="0" parTransId="{373A804A-9BCD-461E-BB88-AD23EE36F5AA}" sibTransId="{72698B13-E00C-4FA2-91AA-72B9A62A5F56}"/>
    <dgm:cxn modelId="{D4CCCD31-8FA5-425E-8561-77E360267560}" srcId="{3838256B-E664-4EBF-A839-16BFFE7285DA}" destId="{7997F721-39DD-4412-B32F-3575A78C7F74}" srcOrd="5" destOrd="0" parTransId="{58391A36-5C4D-4F3A-9863-D328CE07379C}" sibTransId="{2AEE37D4-ED82-48DC-B213-529B136C89F6}"/>
    <dgm:cxn modelId="{E6933E5C-6F70-4BF0-856F-B917A3D568A6}" srcId="{3838256B-E664-4EBF-A839-16BFFE7285DA}" destId="{8BFB105D-0252-4304-9265-B0DF76512FD6}" srcOrd="1" destOrd="0" parTransId="{8A9B1104-501C-410E-B78A-00AA29587628}" sibTransId="{F2759139-0CEA-48C6-ABB1-D1B8D75E1C2E}"/>
    <dgm:cxn modelId="{139B9B6B-FD7A-488A-9E6A-70BCE250AC4D}" type="presOf" srcId="{8BFB105D-0252-4304-9265-B0DF76512FD6}" destId="{C927FAF9-0FB4-454D-B6E8-12DF0DC7A006}" srcOrd="0" destOrd="0" presId="urn:microsoft.com/office/officeart/2005/8/layout/default"/>
    <dgm:cxn modelId="{1702329F-23E9-4C70-8D12-1C3B4BFB1716}" srcId="{3838256B-E664-4EBF-A839-16BFFE7285DA}" destId="{A6D9580A-BB05-4EDF-A9E8-A1D15AC50E75}" srcOrd="8" destOrd="0" parTransId="{302DCED3-8828-42DF-875F-32DEE517C5FD}" sibTransId="{F10EEF93-AC2C-49B6-8C96-4AE08C68FE2C}"/>
    <dgm:cxn modelId="{29164E9C-5D18-4847-B908-4A796D1B7188}" type="presOf" srcId="{ED364114-3DBA-4E35-878C-570D34BF4C92}" destId="{2958C870-4EC8-49F1-B8AE-E63DE125E7E5}" srcOrd="0" destOrd="0" presId="urn:microsoft.com/office/officeart/2005/8/layout/default"/>
    <dgm:cxn modelId="{2369319A-E3EF-4503-A45A-305D2D6D6346}" srcId="{3838256B-E664-4EBF-A839-16BFFE7285DA}" destId="{93DA925F-5BE3-4C71-A264-674B0B94596B}" srcOrd="7" destOrd="0" parTransId="{2ECC4582-3C5C-4760-BF0F-53B7B95ADBF1}" sibTransId="{0E4CB7A7-01C0-406B-B3C1-4A2C538AB5EA}"/>
    <dgm:cxn modelId="{D40E29CB-B9B5-4134-967B-FA2F9134A1D4}" type="presOf" srcId="{4AF18E56-A808-4AF1-BE22-C652BBA860DD}" destId="{AF519C9F-528D-46C0-B2EF-7D7CCA3B050E}" srcOrd="0" destOrd="0" presId="urn:microsoft.com/office/officeart/2005/8/layout/default"/>
    <dgm:cxn modelId="{E82B72B3-1C6D-4D1A-ABB2-2523DEBD4294}" srcId="{3838256B-E664-4EBF-A839-16BFFE7285DA}" destId="{BA7AD2F2-403B-498C-94EB-47A8BA19A73F}" srcOrd="3" destOrd="0" parTransId="{7AE6AC1B-8F47-4BF1-BA71-F0B7ED15FB4E}" sibTransId="{2B1BFE0D-9CA2-4ED2-8F28-C90C7B9BBDEE}"/>
    <dgm:cxn modelId="{F2877E57-4BC3-4DF9-850F-397E797B12F4}" type="presOf" srcId="{3838256B-E664-4EBF-A839-16BFFE7285DA}" destId="{5A532BAA-7F4D-4EFB-83A7-8680271F2C0C}" srcOrd="0" destOrd="0" presId="urn:microsoft.com/office/officeart/2005/8/layout/default"/>
    <dgm:cxn modelId="{075FC261-2F0D-4425-A7F1-DEF14E16A3E9}" srcId="{3838256B-E664-4EBF-A839-16BFFE7285DA}" destId="{4AF18E56-A808-4AF1-BE22-C652BBA860DD}" srcOrd="6" destOrd="0" parTransId="{DF5381B5-9E91-41C8-9F1F-69D5FA1ADAFC}" sibTransId="{334832D3-C77E-493F-B479-43424ADA0BF0}"/>
    <dgm:cxn modelId="{33D30F91-DF3F-4C17-8FB3-8CF6A82FB57B}" srcId="{3838256B-E664-4EBF-A839-16BFFE7285DA}" destId="{34717554-C717-445F-8A85-CB09EF145726}" srcOrd="2" destOrd="0" parTransId="{4AD8A63B-7A47-4C18-A889-EADAE20F6D37}" sibTransId="{ED9E384F-5B0B-444B-B9C6-AB4BB77F20A4}"/>
    <dgm:cxn modelId="{18586854-F67E-4E94-99ED-E628163E8634}" type="presOf" srcId="{BA7AD2F2-403B-498C-94EB-47A8BA19A73F}" destId="{A0114F13-E578-492B-859B-5C625D0003B6}" srcOrd="0" destOrd="0" presId="urn:microsoft.com/office/officeart/2005/8/layout/default"/>
    <dgm:cxn modelId="{FF74C39B-070A-43A5-BFA1-9191C56CDC31}" type="presOf" srcId="{93DA925F-5BE3-4C71-A264-674B0B94596B}" destId="{DF814DE7-A89A-43A9-960C-9010FCCEF6D0}" srcOrd="0" destOrd="0" presId="urn:microsoft.com/office/officeart/2005/8/layout/default"/>
    <dgm:cxn modelId="{42227DFD-8D50-44AF-8B20-2F9526D5DB71}" type="presOf" srcId="{7997F721-39DD-4412-B32F-3575A78C7F74}" destId="{8FA06558-6964-4A96-81EA-E500C5B405CC}" srcOrd="0" destOrd="0" presId="urn:microsoft.com/office/officeart/2005/8/layout/default"/>
    <dgm:cxn modelId="{1AFA95A9-1BF6-47F3-998A-F91FC2FC1BCA}" type="presParOf" srcId="{5A532BAA-7F4D-4EFB-83A7-8680271F2C0C}" destId="{2958C870-4EC8-49F1-B8AE-E63DE125E7E5}" srcOrd="0" destOrd="0" presId="urn:microsoft.com/office/officeart/2005/8/layout/default"/>
    <dgm:cxn modelId="{C4EB0841-0E66-4114-8B36-0E7026B9C5ED}" type="presParOf" srcId="{5A532BAA-7F4D-4EFB-83A7-8680271F2C0C}" destId="{1188F773-0C92-4FA7-88E5-91929FD04745}" srcOrd="1" destOrd="0" presId="urn:microsoft.com/office/officeart/2005/8/layout/default"/>
    <dgm:cxn modelId="{FC9E4EED-4063-471D-88E4-DAC4F4069C22}" type="presParOf" srcId="{5A532BAA-7F4D-4EFB-83A7-8680271F2C0C}" destId="{C927FAF9-0FB4-454D-B6E8-12DF0DC7A006}" srcOrd="2" destOrd="0" presId="urn:microsoft.com/office/officeart/2005/8/layout/default"/>
    <dgm:cxn modelId="{9B540919-D9C2-4DB7-8DCF-E888CEEE406F}" type="presParOf" srcId="{5A532BAA-7F4D-4EFB-83A7-8680271F2C0C}" destId="{B80C74EB-7F1B-4BD5-90D7-D68040F35B75}" srcOrd="3" destOrd="0" presId="urn:microsoft.com/office/officeart/2005/8/layout/default"/>
    <dgm:cxn modelId="{CFC3BD6B-9BAA-48B4-BD37-2C74F1EE76E6}" type="presParOf" srcId="{5A532BAA-7F4D-4EFB-83A7-8680271F2C0C}" destId="{3C647055-D8A2-4323-82E6-F5232BF37F8D}" srcOrd="4" destOrd="0" presId="urn:microsoft.com/office/officeart/2005/8/layout/default"/>
    <dgm:cxn modelId="{B0462A60-AD89-4071-A7CE-E727582D6BBC}" type="presParOf" srcId="{5A532BAA-7F4D-4EFB-83A7-8680271F2C0C}" destId="{AC9C29C1-EA42-434B-B04E-DAD8CFE17C27}" srcOrd="5" destOrd="0" presId="urn:microsoft.com/office/officeart/2005/8/layout/default"/>
    <dgm:cxn modelId="{EB1BAC00-E2EB-4811-9864-1DF473688CF6}" type="presParOf" srcId="{5A532BAA-7F4D-4EFB-83A7-8680271F2C0C}" destId="{A0114F13-E578-492B-859B-5C625D0003B6}" srcOrd="6" destOrd="0" presId="urn:microsoft.com/office/officeart/2005/8/layout/default"/>
    <dgm:cxn modelId="{26A307E7-AE4C-4F9E-938D-27362C0C3F87}" type="presParOf" srcId="{5A532BAA-7F4D-4EFB-83A7-8680271F2C0C}" destId="{AB1148B2-C168-49FC-B7FD-4474060D1DBF}" srcOrd="7" destOrd="0" presId="urn:microsoft.com/office/officeart/2005/8/layout/default"/>
    <dgm:cxn modelId="{47E29131-701E-474F-9330-79C3CF571380}" type="presParOf" srcId="{5A532BAA-7F4D-4EFB-83A7-8680271F2C0C}" destId="{CDC3E3AC-662B-40AF-96FD-12A013F3F30D}" srcOrd="8" destOrd="0" presId="urn:microsoft.com/office/officeart/2005/8/layout/default"/>
    <dgm:cxn modelId="{A14BF85C-2B9A-43D0-AFD2-DDB7BD978AD2}" type="presParOf" srcId="{5A532BAA-7F4D-4EFB-83A7-8680271F2C0C}" destId="{85641AB5-2B2C-402B-931E-C8CF165301C6}" srcOrd="9" destOrd="0" presId="urn:microsoft.com/office/officeart/2005/8/layout/default"/>
    <dgm:cxn modelId="{74910EFC-1381-4780-A578-C2617618A744}" type="presParOf" srcId="{5A532BAA-7F4D-4EFB-83A7-8680271F2C0C}" destId="{8FA06558-6964-4A96-81EA-E500C5B405CC}" srcOrd="10" destOrd="0" presId="urn:microsoft.com/office/officeart/2005/8/layout/default"/>
    <dgm:cxn modelId="{88717943-77E5-4314-AC52-C51DB90A07A8}" type="presParOf" srcId="{5A532BAA-7F4D-4EFB-83A7-8680271F2C0C}" destId="{FB283FB8-A514-4CCE-A58E-9FFBE63AA7AA}" srcOrd="11" destOrd="0" presId="urn:microsoft.com/office/officeart/2005/8/layout/default"/>
    <dgm:cxn modelId="{B76CF151-2E65-4E7D-B095-2EA24C6B3F2F}" type="presParOf" srcId="{5A532BAA-7F4D-4EFB-83A7-8680271F2C0C}" destId="{AF519C9F-528D-46C0-B2EF-7D7CCA3B050E}" srcOrd="12" destOrd="0" presId="urn:microsoft.com/office/officeart/2005/8/layout/default"/>
    <dgm:cxn modelId="{EB1A801A-8208-49E5-971B-C0F0FB2F4BF1}" type="presParOf" srcId="{5A532BAA-7F4D-4EFB-83A7-8680271F2C0C}" destId="{11FC90A3-9798-483C-8F53-AC894B7173BA}" srcOrd="13" destOrd="0" presId="urn:microsoft.com/office/officeart/2005/8/layout/default"/>
    <dgm:cxn modelId="{51189580-4FDC-4813-A9B7-3D4DF8093951}" type="presParOf" srcId="{5A532BAA-7F4D-4EFB-83A7-8680271F2C0C}" destId="{DF814DE7-A89A-43A9-960C-9010FCCEF6D0}" srcOrd="14" destOrd="0" presId="urn:microsoft.com/office/officeart/2005/8/layout/default"/>
    <dgm:cxn modelId="{93499C26-05F7-468B-9AB5-806A5C7AE157}" type="presParOf" srcId="{5A532BAA-7F4D-4EFB-83A7-8680271F2C0C}" destId="{C2F44754-8B2A-48AD-97D8-743EF515653E}" srcOrd="15" destOrd="0" presId="urn:microsoft.com/office/officeart/2005/8/layout/default"/>
    <dgm:cxn modelId="{18146B10-621B-4966-B800-21B062A7C22A}" type="presParOf" srcId="{5A532BAA-7F4D-4EFB-83A7-8680271F2C0C}" destId="{EC11B11E-55D1-4678-A242-1BA8504110C1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58C870-4EC8-49F1-B8AE-E63DE125E7E5}">
      <dsp:nvSpPr>
        <dsp:cNvPr id="0" name=""/>
        <dsp:cNvSpPr/>
      </dsp:nvSpPr>
      <dsp:spPr>
        <a:xfrm>
          <a:off x="202297" y="421"/>
          <a:ext cx="2483854" cy="14903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Организация  ежегодного мероприятия ко Дню логопеда</a:t>
          </a:r>
          <a:endParaRPr lang="ru-RU" sz="1800" kern="1200" dirty="0"/>
        </a:p>
      </dsp:txBody>
      <dsp:txXfrm>
        <a:off x="202297" y="421"/>
        <a:ext cx="2483854" cy="1490312"/>
      </dsp:txXfrm>
    </dsp:sp>
    <dsp:sp modelId="{C927FAF9-0FB4-454D-B6E8-12DF0DC7A006}">
      <dsp:nvSpPr>
        <dsp:cNvPr id="0" name=""/>
        <dsp:cNvSpPr/>
      </dsp:nvSpPr>
      <dsp:spPr>
        <a:xfrm>
          <a:off x="2934536" y="421"/>
          <a:ext cx="2483854" cy="14903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Участие в месяце АДК в СПб</a:t>
          </a:r>
          <a:endParaRPr lang="ru-RU" sz="1800" kern="1200" dirty="0"/>
        </a:p>
      </dsp:txBody>
      <dsp:txXfrm>
        <a:off x="2934536" y="421"/>
        <a:ext cx="2483854" cy="1490312"/>
      </dsp:txXfrm>
    </dsp:sp>
    <dsp:sp modelId="{3C647055-D8A2-4323-82E6-F5232BF37F8D}">
      <dsp:nvSpPr>
        <dsp:cNvPr id="0" name=""/>
        <dsp:cNvSpPr/>
      </dsp:nvSpPr>
      <dsp:spPr>
        <a:xfrm>
          <a:off x="5666776" y="421"/>
          <a:ext cx="2483854" cy="14903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Участие в семинарах</a:t>
          </a:r>
          <a:endParaRPr lang="ru-RU" sz="1800" kern="1200" dirty="0"/>
        </a:p>
      </dsp:txBody>
      <dsp:txXfrm>
        <a:off x="5666776" y="421"/>
        <a:ext cx="2483854" cy="1490312"/>
      </dsp:txXfrm>
    </dsp:sp>
    <dsp:sp modelId="{A0114F13-E578-492B-859B-5C625D0003B6}">
      <dsp:nvSpPr>
        <dsp:cNvPr id="0" name=""/>
        <dsp:cNvSpPr/>
      </dsp:nvSpPr>
      <dsp:spPr>
        <a:xfrm>
          <a:off x="202297" y="1739119"/>
          <a:ext cx="2483854" cy="14903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Повышение квалификации сотрудников по АДК </a:t>
          </a:r>
          <a:endParaRPr lang="ru-RU" sz="1800" kern="1200"/>
        </a:p>
      </dsp:txBody>
      <dsp:txXfrm>
        <a:off x="202297" y="1739119"/>
        <a:ext cx="2483854" cy="1490312"/>
      </dsp:txXfrm>
    </dsp:sp>
    <dsp:sp modelId="{CDC3E3AC-662B-40AF-96FD-12A013F3F30D}">
      <dsp:nvSpPr>
        <dsp:cNvPr id="0" name=""/>
        <dsp:cNvSpPr/>
      </dsp:nvSpPr>
      <dsp:spPr>
        <a:xfrm>
          <a:off x="2934536" y="1739119"/>
          <a:ext cx="2483854" cy="14903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Организована доступная коммуникативная  среда в  ДСО «Вместе»</a:t>
          </a:r>
          <a:endParaRPr lang="ru-RU" sz="1800" kern="1200" dirty="0"/>
        </a:p>
      </dsp:txBody>
      <dsp:txXfrm>
        <a:off x="2934536" y="1739119"/>
        <a:ext cx="2483854" cy="1490312"/>
      </dsp:txXfrm>
    </dsp:sp>
    <dsp:sp modelId="{8FA06558-6964-4A96-81EA-E500C5B405CC}">
      <dsp:nvSpPr>
        <dsp:cNvPr id="0" name=""/>
        <dsp:cNvSpPr/>
      </dsp:nvSpPr>
      <dsp:spPr>
        <a:xfrm>
          <a:off x="5666776" y="1739119"/>
          <a:ext cx="2483854" cy="14903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Проведена диагностика всех ПСУ ДСО «Вместе»</a:t>
          </a:r>
          <a:endParaRPr lang="ru-RU" sz="1800" kern="1200" dirty="0"/>
        </a:p>
      </dsp:txBody>
      <dsp:txXfrm>
        <a:off x="5666776" y="1739119"/>
        <a:ext cx="2483854" cy="1490312"/>
      </dsp:txXfrm>
    </dsp:sp>
    <dsp:sp modelId="{AF519C9F-528D-46C0-B2EF-7D7CCA3B050E}">
      <dsp:nvSpPr>
        <dsp:cNvPr id="0" name=""/>
        <dsp:cNvSpPr/>
      </dsp:nvSpPr>
      <dsp:spPr>
        <a:xfrm>
          <a:off x="202297" y="3477817"/>
          <a:ext cx="2483854" cy="14903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Индивидуально подобраны средства АДК для каждого ПС;</a:t>
          </a:r>
          <a:endParaRPr lang="ru-RU" sz="1800" kern="1200" dirty="0"/>
        </a:p>
      </dsp:txBody>
      <dsp:txXfrm>
        <a:off x="202297" y="3477817"/>
        <a:ext cx="2483854" cy="1490312"/>
      </dsp:txXfrm>
    </dsp:sp>
    <dsp:sp modelId="{DF814DE7-A89A-43A9-960C-9010FCCEF6D0}">
      <dsp:nvSpPr>
        <dsp:cNvPr id="0" name=""/>
        <dsp:cNvSpPr/>
      </dsp:nvSpPr>
      <dsp:spPr>
        <a:xfrm>
          <a:off x="2934536" y="3477817"/>
          <a:ext cx="2483854" cy="14903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Обучающие семинары по АДК для сотрудников, волонтёров, родителей и лиц их замещающих</a:t>
          </a:r>
          <a:endParaRPr lang="ru-RU" sz="1800" kern="1200" dirty="0"/>
        </a:p>
      </dsp:txBody>
      <dsp:txXfrm>
        <a:off x="2934536" y="3477817"/>
        <a:ext cx="2483854" cy="1490312"/>
      </dsp:txXfrm>
    </dsp:sp>
    <dsp:sp modelId="{EC11B11E-55D1-4678-A242-1BA8504110C1}">
      <dsp:nvSpPr>
        <dsp:cNvPr id="0" name=""/>
        <dsp:cNvSpPr/>
      </dsp:nvSpPr>
      <dsp:spPr>
        <a:xfrm>
          <a:off x="5666776" y="3477817"/>
          <a:ext cx="2483854" cy="14903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Разработаны методические рекомендации по использования АДК</a:t>
          </a:r>
          <a:endParaRPr lang="ru-RU" sz="1800" kern="1200"/>
        </a:p>
      </dsp:txBody>
      <dsp:txXfrm>
        <a:off x="5666776" y="3477817"/>
        <a:ext cx="2483854" cy="1490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152128"/>
          </a:xfrm>
        </p:spPr>
        <p:txBody>
          <a:bodyPr>
            <a:noAutofit/>
          </a:bodyPr>
          <a:lstStyle/>
          <a:p>
            <a:r>
              <a:rPr lang="ru-RU" sz="2400" dirty="0"/>
              <a:t>Санкт-Петербургское государственное бюджетное стационарное учреждение социального обслуживания населения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400" dirty="0"/>
              <a:t>Дом социального обслуживания </a:t>
            </a:r>
            <a:r>
              <a:rPr lang="ru-RU" sz="2400" dirty="0" smtClean="0"/>
              <a:t>«Вместе</a:t>
            </a:r>
            <a:r>
              <a:rPr lang="ru-RU" sz="2400" dirty="0"/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221088"/>
            <a:ext cx="6912768" cy="1440160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Капустянская Лариса Владимировна – начальник ОМО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Цветкова Светлана Юрьевна – логопед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Сафронова Ирина Олеговна – логопед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420888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«Программа по применению АДК </a:t>
            </a:r>
          </a:p>
          <a:p>
            <a:pPr algn="ctr"/>
            <a:r>
              <a:rPr lang="ru-RU" sz="3200" dirty="0" smtClean="0"/>
              <a:t>в СПб ГБСУСОН «ДСО «Вместе» </a:t>
            </a:r>
          </a:p>
          <a:p>
            <a:pPr algn="ctr"/>
            <a:r>
              <a:rPr lang="ru-RU" sz="3200" dirty="0" smtClean="0"/>
              <a:t>«СООБЩА»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059832" y="566124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Санкт-Петербург</a:t>
            </a:r>
          </a:p>
          <a:p>
            <a:pPr algn="ctr"/>
            <a:r>
              <a:rPr lang="ru-RU" dirty="0" smtClean="0"/>
              <a:t>2026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0957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922114"/>
          </a:xfrm>
        </p:spPr>
        <p:txBody>
          <a:bodyPr>
            <a:normAutofit/>
          </a:bodyPr>
          <a:lstStyle/>
          <a:p>
            <a:r>
              <a:rPr lang="ru-RU" sz="2700" dirty="0" smtClean="0"/>
              <a:t>Данные </a:t>
            </a:r>
            <a:r>
              <a:rPr lang="ru-RU" sz="2700" dirty="0"/>
              <a:t>о достижении социальных результатов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и </a:t>
            </a:r>
            <a:r>
              <a:rPr lang="ru-RU" sz="2700" dirty="0"/>
              <a:t>влиянии практики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4507024"/>
              </p:ext>
            </p:extLst>
          </p:nvPr>
        </p:nvGraphicFramePr>
        <p:xfrm>
          <a:off x="395536" y="1412776"/>
          <a:ext cx="8352928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5445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457200" y="1628800"/>
            <a:ext cx="4402832" cy="352839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Наши контакты: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196620 Санкт- Петербург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г. Павловск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ул. Елизаветинская д. 9-15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т/ факс (812) 452-23-36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ddi4@ksp.gov.spb.ru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851920" y="5661248"/>
            <a:ext cx="4834880" cy="5760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88840"/>
            <a:ext cx="2110740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72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Общая информация о практике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359137"/>
              </p:ext>
            </p:extLst>
          </p:nvPr>
        </p:nvGraphicFramePr>
        <p:xfrm>
          <a:off x="323528" y="1484784"/>
          <a:ext cx="8424936" cy="4663440"/>
        </p:xfrm>
        <a:graphic>
          <a:graphicData uri="http://schemas.openxmlformats.org/drawingml/2006/table">
            <a:tbl>
              <a:tblPr firstRow="1" bandRow="1"/>
              <a:tblGrid>
                <a:gridCol w="1810202">
                  <a:extLst>
                    <a:ext uri="{9D8B030D-6E8A-4147-A177-3AD203B41FA5}">
                      <a16:colId xmlns="" xmlns:a16="http://schemas.microsoft.com/office/drawing/2014/main" val="2512238066"/>
                    </a:ext>
                  </a:extLst>
                </a:gridCol>
                <a:gridCol w="6614734">
                  <a:extLst>
                    <a:ext uri="{9D8B030D-6E8A-4147-A177-3AD203B41FA5}">
                      <a16:colId xmlns="" xmlns:a16="http://schemas.microsoft.com/office/drawing/2014/main" val="3444979398"/>
                    </a:ext>
                  </a:extLst>
                </a:gridCol>
              </a:tblGrid>
              <a:tr h="1152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/>
                      <a:r>
                        <a:rPr kumimoji="0" lang="ru-RU" sz="16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Название практики</a:t>
                      </a:r>
                      <a:endParaRPr kumimoji="0" lang="ru-RU" sz="1600" b="1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254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l"/>
                      <a:r>
                        <a:rPr kumimoji="0" lang="ru-RU" sz="16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«Программа по применению альтернативной и дополнительной коммуникации в Санкт-Петербургском городском бюджетном стационарном учреждении социального обслуживания населения «Дом социального обслуживания «Вместе» «СООБЩА»</a:t>
                      </a:r>
                    </a:p>
                    <a:p>
                      <a:pPr algn="l"/>
                      <a:endParaRPr kumimoji="0" lang="ru-RU" sz="16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254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00505693"/>
                  </a:ext>
                </a:extLst>
              </a:tr>
              <a:tr h="23848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/>
                      <a:r>
                        <a:rPr kumimoji="0" lang="ru-RU" sz="16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Краткая аннотация </a:t>
                      </a:r>
                      <a:endParaRPr kumimoji="0" lang="ru-RU" sz="1600" b="1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254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just"/>
                      <a:r>
                        <a:rPr kumimoji="0" lang="ru-RU" sz="16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Практика отражает опыт работы СПб ГБСУСОН «ДСО «Вместе» </a:t>
                      </a:r>
                    </a:p>
                    <a:p>
                      <a:pPr algn="just"/>
                      <a:r>
                        <a:rPr kumimoji="0" lang="ru-RU" sz="16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по созданию функционирующей системы альтернативной </a:t>
                      </a:r>
                    </a:p>
                    <a:p>
                      <a:pPr algn="just"/>
                      <a:r>
                        <a:rPr kumimoji="0" lang="ru-RU" sz="16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и дополнительной коммуникации в СПб ГБСУСОН "ДСО "Вместе". В данной практике представлены диагностические материалы, разработанные специалистами ДСО "Вместе", подбор средств АДК (индивидуальный для каждого получателя социальных услуг), практические аспекты работы, методические разработки </a:t>
                      </a:r>
                    </a:p>
                    <a:p>
                      <a:pPr algn="just"/>
                      <a:r>
                        <a:rPr kumimoji="0" lang="ru-RU" sz="16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и результаты работы. Программа "СООБЩА" это обобщение результата работы специалистов ДСО "Вместе" с 2012 года </a:t>
                      </a:r>
                    </a:p>
                    <a:p>
                      <a:pPr algn="just"/>
                      <a:r>
                        <a:rPr kumimoji="0" lang="ru-RU" sz="16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по внедрению и применению на практике средств АДК.</a:t>
                      </a:r>
                      <a:endParaRPr kumimoji="0" lang="ru-RU" sz="16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254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98390796"/>
                  </a:ext>
                </a:extLst>
              </a:tr>
              <a:tr h="775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/>
                      <a:r>
                        <a:rPr kumimoji="0" lang="ru-RU" sz="16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Где реализуется  практика </a:t>
                      </a:r>
                      <a:endParaRPr kumimoji="0" lang="ru-RU" sz="1600" b="1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anchor="ctr">
                    <a:lnL w="12700" cmpd="sng">
                      <a:solidFill>
                        <a:srgbClr val="4F81BD"/>
                      </a:solidFill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l"/>
                      <a:endParaRPr kumimoji="0" lang="ru-RU" sz="16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algn="l"/>
                      <a:r>
                        <a:rPr kumimoji="0" lang="ru-RU" sz="16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СПб ГБСУ СОН «Дом социального обслуживания «Вместе» </a:t>
                      </a:r>
                    </a:p>
                    <a:p>
                      <a:pPr algn="l"/>
                      <a:endParaRPr kumimoji="0" lang="ru-RU" sz="16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4F81BD"/>
                      </a:solidFill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72027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5295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err="1"/>
              <a:t>Благополучатели</a:t>
            </a:r>
            <a:r>
              <a:rPr lang="ru-RU" dirty="0"/>
              <a:t> </a:t>
            </a:r>
            <a:r>
              <a:rPr lang="ru-RU" dirty="0" smtClean="0"/>
              <a:t>практики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963261"/>
              </p:ext>
            </p:extLst>
          </p:nvPr>
        </p:nvGraphicFramePr>
        <p:xfrm>
          <a:off x="467544" y="1916832"/>
          <a:ext cx="8272016" cy="3889696"/>
        </p:xfrm>
        <a:graphic>
          <a:graphicData uri="http://schemas.openxmlformats.org/drawingml/2006/table">
            <a:tbl>
              <a:tblPr firstRow="1" bandRow="1"/>
              <a:tblGrid>
                <a:gridCol w="4136008">
                  <a:extLst>
                    <a:ext uri="{9D8B030D-6E8A-4147-A177-3AD203B41FA5}">
                      <a16:colId xmlns="" xmlns:a16="http://schemas.microsoft.com/office/drawing/2014/main" val="1894885427"/>
                    </a:ext>
                  </a:extLst>
                </a:gridCol>
                <a:gridCol w="4136008">
                  <a:extLst>
                    <a:ext uri="{9D8B030D-6E8A-4147-A177-3AD203B41FA5}">
                      <a16:colId xmlns="" xmlns:a16="http://schemas.microsoft.com/office/drawing/2014/main" val="705880088"/>
                    </a:ext>
                  </a:extLst>
                </a:gridCol>
              </a:tblGrid>
              <a:tr h="13598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ctr"/>
                      <a:r>
                        <a:rPr kumimoji="0" lang="ru-RU" sz="16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Конечные </a:t>
                      </a:r>
                      <a:r>
                        <a:rPr kumimoji="0" lang="ru-RU" sz="1600" b="1" i="0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благополучатели</a:t>
                      </a:r>
                      <a:endParaRPr kumimoji="0" lang="ru-RU" sz="1600" b="1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254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Потребности </a:t>
                      </a:r>
                      <a:br>
                        <a:rPr kumimoji="0" lang="ru-RU" sz="16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</a:br>
                      <a:r>
                        <a:rPr kumimoji="0" lang="ru-RU" sz="16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конечных благополучателей, </a:t>
                      </a:r>
                      <a:br>
                        <a:rPr kumimoji="0" lang="ru-RU" sz="16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</a:br>
                      <a:r>
                        <a:rPr kumimoji="0" lang="ru-RU" sz="16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на решение/ удовлетворение которых направлена практика</a:t>
                      </a:r>
                      <a:endParaRPr kumimoji="0" lang="ru-RU" sz="1600" b="1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254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91339899"/>
                  </a:ext>
                </a:extLst>
              </a:tr>
              <a:tr h="19815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l"/>
                      <a:endParaRPr kumimoji="0" lang="ru-RU" sz="16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algn="l"/>
                      <a:r>
                        <a:rPr kumimoji="0" lang="ru-RU" sz="16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Дети и лица из числа детей сирот оставшиеся без попечения родителей с отклонениями в умственном развитии и тяжелыми множественными нарушениями в развитии (ТМНР)</a:t>
                      </a:r>
                      <a:endParaRPr kumimoji="0" lang="ru-RU" sz="16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254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algn="l"/>
                      <a:r>
                        <a:rPr kumimoji="0" lang="ru-RU" sz="16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Данная группа - получатели социальных услуг (ПСУ) ДСО «Вместе»</a:t>
                      </a:r>
                    </a:p>
                    <a:p>
                      <a:pPr algn="l"/>
                      <a:r>
                        <a:rPr kumimoji="0" lang="ru-RU" sz="16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Коммуникация – неотъемлемая часть жизни человека. ТМНР и ментальные нарушения ограничивают полноценное общение ребёнка. Поэтому есть потребность формировать навыки коммуникации с использованием средств АДК.</a:t>
                      </a:r>
                    </a:p>
                    <a:p>
                      <a:pPr algn="l"/>
                      <a:endParaRPr kumimoji="0" lang="ru-RU" sz="16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254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341348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0421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19256" cy="836712"/>
          </a:xfrm>
        </p:spPr>
        <p:txBody>
          <a:bodyPr>
            <a:normAutofit/>
          </a:bodyPr>
          <a:lstStyle/>
          <a:p>
            <a:r>
              <a:rPr lang="ru-RU" dirty="0"/>
              <a:t>М</a:t>
            </a:r>
            <a:r>
              <a:rPr lang="ru-RU" dirty="0" smtClean="0"/>
              <a:t>одель практики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320765"/>
              </p:ext>
            </p:extLst>
          </p:nvPr>
        </p:nvGraphicFramePr>
        <p:xfrm>
          <a:off x="179512" y="836711"/>
          <a:ext cx="8784976" cy="5912940"/>
        </p:xfrm>
        <a:graphic>
          <a:graphicData uri="http://schemas.openxmlformats.org/drawingml/2006/table">
            <a:tbl>
              <a:tblPr/>
              <a:tblGrid>
                <a:gridCol w="632176">
                  <a:extLst>
                    <a:ext uri="{9D8B030D-6E8A-4147-A177-3AD203B41FA5}">
                      <a16:colId xmlns="" xmlns:a16="http://schemas.microsoft.com/office/drawing/2014/main" val="2676475411"/>
                    </a:ext>
                  </a:extLst>
                </a:gridCol>
                <a:gridCol w="1412604">
                  <a:extLst>
                    <a:ext uri="{9D8B030D-6E8A-4147-A177-3AD203B41FA5}">
                      <a16:colId xmlns="" xmlns:a16="http://schemas.microsoft.com/office/drawing/2014/main" val="2735355337"/>
                    </a:ext>
                  </a:extLst>
                </a:gridCol>
                <a:gridCol w="1590384">
                  <a:extLst>
                    <a:ext uri="{9D8B030D-6E8A-4147-A177-3AD203B41FA5}">
                      <a16:colId xmlns="" xmlns:a16="http://schemas.microsoft.com/office/drawing/2014/main" val="3452523691"/>
                    </a:ext>
                  </a:extLst>
                </a:gridCol>
                <a:gridCol w="1514652">
                  <a:extLst>
                    <a:ext uri="{9D8B030D-6E8A-4147-A177-3AD203B41FA5}">
                      <a16:colId xmlns="" xmlns:a16="http://schemas.microsoft.com/office/drawing/2014/main" val="260984574"/>
                    </a:ext>
                  </a:extLst>
                </a:gridCol>
                <a:gridCol w="1741848">
                  <a:extLst>
                    <a:ext uri="{9D8B030D-6E8A-4147-A177-3AD203B41FA5}">
                      <a16:colId xmlns="" xmlns:a16="http://schemas.microsoft.com/office/drawing/2014/main" val="1843251925"/>
                    </a:ext>
                  </a:extLst>
                </a:gridCol>
                <a:gridCol w="1893312">
                  <a:extLst>
                    <a:ext uri="{9D8B030D-6E8A-4147-A177-3AD203B41FA5}">
                      <a16:colId xmlns="" xmlns:a16="http://schemas.microsoft.com/office/drawing/2014/main" val="47027344"/>
                    </a:ext>
                  </a:extLst>
                </a:gridCol>
              </a:tblGrid>
              <a:tr h="30216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Целевая группа</a:t>
                      </a:r>
                    </a:p>
                  </a:txBody>
                  <a:tcPr marL="18025" marR="18025" marT="18025" marB="1802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Проблемы/потребности </a:t>
                      </a:r>
                      <a:r>
                        <a:rPr kumimoji="0" lang="ru-RU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данной группы благополучателей, </a:t>
                      </a:r>
                      <a:r>
                        <a:rPr kumimoji="0" lang="ru-RU" sz="10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/>
                      </a:r>
                      <a:br>
                        <a:rPr kumimoji="0" lang="ru-RU" sz="10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</a:br>
                      <a:r>
                        <a:rPr kumimoji="0" lang="ru-RU" sz="1000" b="1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на </a:t>
                      </a:r>
                      <a:r>
                        <a:rPr kumimoji="0" lang="ru-RU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решение которых направлена практика</a:t>
                      </a:r>
                    </a:p>
                  </a:txBody>
                  <a:tcPr marL="18025" marR="18025" marT="18025" marB="1802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Деятельность</a:t>
                      </a:r>
                    </a:p>
                  </a:txBody>
                  <a:tcPr marL="18025" marR="18025" marT="18025" marB="1802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457200" rtl="0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Планируемые позитивные изменения </a:t>
                      </a:r>
                    </a:p>
                  </a:txBody>
                  <a:tcPr marL="18025" marR="18025" marT="18025" marB="1802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8386786"/>
                  </a:ext>
                </a:extLst>
              </a:tr>
              <a:tr h="17190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Непосредственные результаты</a:t>
                      </a:r>
                    </a:p>
                  </a:txBody>
                  <a:tcPr marL="18025" marR="18025" marT="18025" marB="1802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Социальные результаты </a:t>
                      </a:r>
                    </a:p>
                  </a:txBody>
                  <a:tcPr marL="18025" marR="18025" marT="18025" marB="1802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Социальный эффект</a:t>
                      </a:r>
                    </a:p>
                  </a:txBody>
                  <a:tcPr marL="18025" marR="18025" marT="18025" marB="1802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75806458"/>
                  </a:ext>
                </a:extLst>
              </a:tr>
              <a:tr h="38114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Дети с отклонениями в умственном развитии и ТМНР, проживающие в ДСО «Вместе»</a:t>
                      </a:r>
                      <a:endParaRPr kumimoji="0" lang="ru-RU" sz="10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18025" marR="18025" marT="18025" marB="1802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ПСУ, которые не могут свободно общаться с другими людьми, особенно зависимы и изолированы. Право не говорящих людей на специальную помощь и оборудование, позволяющее им выражать себя, лучше понимать и быть понятыми часто не соблюдаются. В функциональные обязанности работников часто не входит предоставление АДК. </a:t>
                      </a:r>
                      <a:endParaRPr kumimoji="0" lang="ru-RU" sz="10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18025" marR="18025" marT="18025" marB="1802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Реализация программы: </a:t>
                      </a:r>
                    </a:p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Диагностика;</a:t>
                      </a:r>
                    </a:p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Подбор средств АДК (индивидуальный для каждого получателя социальных услуг);</a:t>
                      </a:r>
                    </a:p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Организация доступной коммуникативной среды; </a:t>
                      </a:r>
                    </a:p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Просветительская деятельность; </a:t>
                      </a:r>
                    </a:p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Разработка методических рекомендаций и разделов программ;</a:t>
                      </a:r>
                    </a:p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Подведение итогов работы. </a:t>
                      </a:r>
                    </a:p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kumimoji="0" lang="ru-RU" sz="10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kumimoji="0" lang="ru-RU" sz="10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18025" marR="18025" marT="18025" marB="18025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Организована доступная коммуникативная  среда в  ДСО «Вместе»;</a:t>
                      </a:r>
                    </a:p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Проведена диагностика всех ПСУ ДСО «Вместе»;</a:t>
                      </a:r>
                    </a:p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Индивидуально подобраны средства АДК для каждого ПСУ;</a:t>
                      </a:r>
                    </a:p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Проведены обучающие семинары по АДК для сотрудников,  родителей и лиц их замещающих;</a:t>
                      </a:r>
                    </a:p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Разработаны методические рекомендации по использования АДК</a:t>
                      </a:r>
                      <a:endParaRPr kumimoji="0" lang="ru-RU" sz="10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18025" marR="18025" marT="18025" marB="18025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Повышение качества  услуг;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Создание в учреждении  доступных условий;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Повышение уровня знаний о АДК сотрудников учреждения;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Формирование позитивного общественного отношения в Санкт-Петербурге к системе государственных стационарных учреждений.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0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18025" marR="18025" marT="18025" marB="18025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ПСУ могут самостоятельно выражать свои мысли, желания.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0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Сотрудники используют АДК, используя навыки полученные на обучающих мероприятиях в ДСО «Вместе».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0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Родители используют в домашних условиях АДК, используя навыки полученные в ДСО «Вместе».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0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0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0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0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18025" marR="18025" marT="18025" marB="1802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7843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7602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876669"/>
              </p:ext>
            </p:extLst>
          </p:nvPr>
        </p:nvGraphicFramePr>
        <p:xfrm>
          <a:off x="251521" y="188640"/>
          <a:ext cx="8784975" cy="6069244"/>
        </p:xfrm>
        <a:graphic>
          <a:graphicData uri="http://schemas.openxmlformats.org/drawingml/2006/table">
            <a:tbl>
              <a:tblPr/>
              <a:tblGrid>
                <a:gridCol w="1938636">
                  <a:extLst>
                    <a:ext uri="{9D8B030D-6E8A-4147-A177-3AD203B41FA5}">
                      <a16:colId xmlns="" xmlns:a16="http://schemas.microsoft.com/office/drawing/2014/main" val="3392916874"/>
                    </a:ext>
                  </a:extLst>
                </a:gridCol>
                <a:gridCol w="4846593">
                  <a:extLst>
                    <a:ext uri="{9D8B030D-6E8A-4147-A177-3AD203B41FA5}">
                      <a16:colId xmlns="" xmlns:a16="http://schemas.microsoft.com/office/drawing/2014/main" val="2481771377"/>
                    </a:ext>
                  </a:extLst>
                </a:gridCol>
                <a:gridCol w="1999746">
                  <a:extLst>
                    <a:ext uri="{9D8B030D-6E8A-4147-A177-3AD203B41FA5}">
                      <a16:colId xmlns="" xmlns:a16="http://schemas.microsoft.com/office/drawing/2014/main" val="1765414034"/>
                    </a:ext>
                  </a:extLst>
                </a:gridCol>
              </a:tblGrid>
              <a:tr h="8632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Социальный результат</a:t>
                      </a: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Показатели социального результата</a:t>
                      </a: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Способ получения данных для подсчета показателя</a:t>
                      </a: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76713817"/>
                  </a:ext>
                </a:extLst>
              </a:tr>
              <a:tr h="12970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Повышение качества  услуг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1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Количество положительных </a:t>
                      </a: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отзывов;</a:t>
                      </a:r>
                      <a:endParaRPr kumimoji="0" lang="ru-RU" sz="11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Процент родителей (законных представителей), которые удовлетворены </a:t>
                      </a: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услугами;</a:t>
                      </a:r>
                      <a:endParaRPr kumimoji="0" lang="ru-RU" sz="11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Стабильность количества </a:t>
                      </a: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ПСУ;</a:t>
                      </a:r>
                      <a:endParaRPr kumimoji="0" lang="ru-RU" sz="11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Показатель выполнения запланированного объема работ (выполнение гос. задания</a:t>
                      </a: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).</a:t>
                      </a:r>
                      <a:endParaRPr kumimoji="0" lang="ru-RU" sz="11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анализ документов</a:t>
                      </a:r>
                      <a:endParaRPr kumimoji="0" lang="ru-RU" sz="12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48235214"/>
                  </a:ext>
                </a:extLst>
              </a:tr>
              <a:tr h="8847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Создание в учреждении  доступных условий;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1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Количество используемых методик по </a:t>
                      </a: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АДК;</a:t>
                      </a:r>
                      <a:endParaRPr kumimoji="0" lang="ru-RU" sz="11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Количество используемого специального оборудования по </a:t>
                      </a: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АДК.</a:t>
                      </a:r>
                      <a:endParaRPr kumimoji="0" lang="ru-RU" sz="11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анализ документов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2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54313952"/>
                  </a:ext>
                </a:extLst>
              </a:tr>
              <a:tr h="1316821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Повышение уровня знаний о АДК сотрудников учреждения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1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Число подготовленных специалистов, применяющих полученные методики на практике. Процент сотрудников с изменением установки.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Процент ПСУ с улучшением эмоционального </a:t>
                      </a: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состояния. </a:t>
                      </a:r>
                      <a:endParaRPr kumimoji="0" lang="ru-RU" sz="11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Процент ПСУ с улучшением коммуникативных </a:t>
                      </a: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навыков. </a:t>
                      </a:r>
                      <a:endParaRPr kumimoji="0" lang="ru-RU" sz="11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Процент семей с улучшением в </a:t>
                      </a:r>
                      <a:r>
                        <a:rPr kumimoji="0" lang="ru-RU" sz="1100" b="0" i="0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детскородительских</a:t>
                      </a: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 </a:t>
                      </a: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отношениях.</a:t>
                      </a:r>
                      <a:endParaRPr kumimoji="0" lang="ru-RU" sz="11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  Количество сотрудников, повысивших уровень психолого-педагогических знаний. Количество </a:t>
                      </a:r>
                      <a:r>
                        <a:rPr kumimoji="0" lang="ru-RU" sz="1100" b="0" i="0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супервизий</a:t>
                      </a: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 для сотрудников. 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анализ документов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2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914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Формирование позитивного общественного отношения в Санкт-Петербурге к системе государственных стационарных учреждений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1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Количество распространенных информационных материалов по практике.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Увеличение количества желающих получать услуги в ДСО.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Увеличение количества желающих организаций (в том числе БОО) сотрудничать с ДСО.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Отсутствие количества отрицательных отзывов об учреждении.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6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анализ документов</a:t>
                      </a:r>
                      <a:endParaRPr kumimoji="0" lang="ru-RU" sz="12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73410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9799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Ценностные основания практики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147248" cy="514543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Максимальная реализация индивидуального потенциала каждого ребёнка через создание необходимых условий </a:t>
            </a:r>
            <a:r>
              <a:rPr lang="ru-RU" dirty="0" smtClean="0"/>
              <a:t>с применением АДК для </a:t>
            </a:r>
            <a:r>
              <a:rPr lang="ru-RU" dirty="0"/>
              <a:t>формирования у воспитанников достойной жизненной перспективы, образования, воспитания, максимально возможной самореализации.</a:t>
            </a:r>
          </a:p>
          <a:p>
            <a:pPr algn="just"/>
            <a:r>
              <a:rPr lang="ru-RU" dirty="0" smtClean="0"/>
              <a:t>Обеспечение </a:t>
            </a:r>
            <a:r>
              <a:rPr lang="ru-RU" dirty="0"/>
              <a:t>профессионализма и высокой квалификации при работе с детьми сотрудников Учреждения, основанных на использовании последних достижений науки, современных технологий, с привлечением квалифицированных специалистов-экспертов для методического, правового, технологического сопровождения, и регулярного повышения квалификации кадров Учреждения.</a:t>
            </a:r>
          </a:p>
          <a:p>
            <a:pPr algn="just"/>
            <a:r>
              <a:rPr lang="ru-RU" dirty="0" smtClean="0"/>
              <a:t>Обучение </a:t>
            </a:r>
            <a:r>
              <a:rPr lang="ru-RU" dirty="0"/>
              <a:t>сотрудников Учреждения, </a:t>
            </a:r>
            <a:r>
              <a:rPr lang="ru-RU" dirty="0" smtClean="0"/>
              <a:t>применению АДК, поддержка взаимоотношений </a:t>
            </a:r>
            <a:r>
              <a:rPr lang="ru-RU" dirty="0"/>
              <a:t>и коммуникаций между взрослыми и </a:t>
            </a:r>
            <a:r>
              <a:rPr lang="ru-RU" dirty="0" smtClean="0"/>
              <a:t>детьми.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9309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49006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Значимые </a:t>
            </a:r>
            <a:r>
              <a:rPr lang="ru-RU" sz="2400" dirty="0"/>
              <a:t>контексты, </a:t>
            </a:r>
            <a:r>
              <a:rPr lang="ru-RU" sz="2400" dirty="0" smtClean="0"/>
              <a:t>влияющие </a:t>
            </a:r>
            <a:r>
              <a:rPr lang="ru-RU" sz="2400" dirty="0"/>
              <a:t>на реализацию практики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764704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Факторы, влияющие на достижение социальных результатов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473062"/>
              </p:ext>
            </p:extLst>
          </p:nvPr>
        </p:nvGraphicFramePr>
        <p:xfrm>
          <a:off x="251520" y="1134038"/>
          <a:ext cx="8784976" cy="5403442"/>
        </p:xfrm>
        <a:graphic>
          <a:graphicData uri="http://schemas.openxmlformats.org/drawingml/2006/table">
            <a:tbl>
              <a:tblPr/>
              <a:tblGrid>
                <a:gridCol w="3543520">
                  <a:extLst>
                    <a:ext uri="{9D8B030D-6E8A-4147-A177-3AD203B41FA5}">
                      <a16:colId xmlns="" xmlns:a16="http://schemas.microsoft.com/office/drawing/2014/main" val="896106823"/>
                    </a:ext>
                  </a:extLst>
                </a:gridCol>
                <a:gridCol w="5241456">
                  <a:extLst>
                    <a:ext uri="{9D8B030D-6E8A-4147-A177-3AD203B41FA5}">
                      <a16:colId xmlns="" xmlns:a16="http://schemas.microsoft.com/office/drawing/2014/main" val="2572625536"/>
                    </a:ext>
                  </a:extLst>
                </a:gridCol>
              </a:tblGrid>
              <a:tr h="7689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Социальный результат</a:t>
                      </a:r>
                    </a:p>
                  </a:txBody>
                  <a:tcPr marL="40895" marR="40895" marT="40895" marB="40895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Факторы, которые благоприятствуют</a:t>
                      </a:r>
                    </a:p>
                  </a:txBody>
                  <a:tcPr marL="40895" marR="40895" marT="40895" marB="4089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04928447"/>
                  </a:ext>
                </a:extLst>
              </a:tr>
              <a:tr h="10293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повышение качества  услуг</a:t>
                      </a: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создание НП документов (стандарты</a:t>
                      </a: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);</a:t>
                      </a:r>
                      <a:endParaRPr kumimoji="0" lang="ru-RU" sz="14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материально-техническое </a:t>
                      </a: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оснащение;</a:t>
                      </a:r>
                      <a:endParaRPr kumimoji="0" lang="ru-RU" sz="14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квалифицированные сотрудники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4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40895" marR="40895" marT="40895" marB="4089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4F81BD"/>
                      </a:solidFill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83737582"/>
                  </a:ext>
                </a:extLst>
              </a:tr>
              <a:tr h="12597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Создание в учреждении  доступных условий;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4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4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mpd="sng">
                      <a:solidFill>
                        <a:srgbClr val="4F81BD"/>
                      </a:solidFill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наличие достаточного количества специалистов применяющих </a:t>
                      </a: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АДК;</a:t>
                      </a:r>
                      <a:endParaRPr kumimoji="0" lang="ru-RU" sz="14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материально-техническое оснащение по АДК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обучение </a:t>
                      </a: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персонала; </a:t>
                      </a:r>
                      <a:endParaRPr kumimoji="0" lang="ru-RU" sz="14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супервизии</a:t>
                      </a:r>
                      <a:endParaRPr kumimoji="0" lang="ru-RU" sz="14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4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40895" marR="40895" marT="40895" marB="4089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4F81BD"/>
                      </a:solidFill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95104429"/>
                  </a:ext>
                </a:extLst>
              </a:tr>
              <a:tr h="9506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Формирование позитивного общественного отношения в Санкт-Петербурге к системе государственных стационарных учреждений </a:t>
                      </a:r>
                    </a:p>
                  </a:txBody>
                  <a:tcPr marL="63500" marR="63500" marT="63500" marB="63500" anchor="ctr">
                    <a:lnL w="12700" cmpd="sng">
                      <a:solidFill>
                        <a:srgbClr val="4F81BD"/>
                      </a:solidFill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4F81BD"/>
                      </a:solidFill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изменения в </a:t>
                      </a: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НПА;</a:t>
                      </a:r>
                      <a:endParaRPr kumimoji="0" lang="ru-RU" sz="14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изменение отношения в обществе к инвалидам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14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40895" marR="40895" marT="40895" marB="4089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72911757"/>
                  </a:ext>
                </a:extLst>
              </a:tr>
              <a:tr h="95061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Повышение уровня знаний о АДК сотрудников учреждения</a:t>
                      </a: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Повышение квалификации (КПК, конференции, семинары, </a:t>
                      </a:r>
                      <a:r>
                        <a:rPr kumimoji="0" lang="ru-RU" sz="1400" b="0" i="0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вебинары</a:t>
                      </a:r>
                      <a:r>
                        <a:rPr kumimoji="0" lang="ru-RU" sz="14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FillTx/>
                          <a:latin typeface="Roboto Black"/>
                          <a:ea typeface="Roboto Black"/>
                          <a:cs typeface="Roboto Black"/>
                          <a:sym typeface="Calibri"/>
                        </a:rPr>
                        <a:t>, круглые столы и др.)</a:t>
                      </a:r>
                      <a:endParaRPr kumimoji="0" lang="ru-RU" sz="14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FillTx/>
                        <a:latin typeface="Roboto Black"/>
                        <a:ea typeface="Roboto Black"/>
                        <a:cs typeface="Roboto Black"/>
                        <a:sym typeface="Calibri"/>
                      </a:endParaRPr>
                    </a:p>
                  </a:txBody>
                  <a:tcPr marL="40895" marR="40895" marT="40895" marB="4089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51520" y="1412776"/>
            <a:ext cx="4536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66717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Риски реализации практики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363272" cy="5035698"/>
          </a:xfrm>
        </p:spPr>
        <p:txBody>
          <a:bodyPr>
            <a:normAutofit/>
          </a:bodyPr>
          <a:lstStyle/>
          <a:p>
            <a:r>
              <a:rPr lang="ru-RU" dirty="0"/>
              <a:t>отсутствие нормативных </a:t>
            </a:r>
            <a:r>
              <a:rPr lang="ru-RU" dirty="0" smtClean="0"/>
              <a:t>документов;</a:t>
            </a:r>
            <a:endParaRPr lang="ru-RU" dirty="0"/>
          </a:p>
          <a:p>
            <a:r>
              <a:rPr lang="ru-RU" dirty="0"/>
              <a:t>недостаточное материально- техническое </a:t>
            </a:r>
            <a:r>
              <a:rPr lang="ru-RU" dirty="0" smtClean="0"/>
              <a:t>оснащение; </a:t>
            </a:r>
            <a:endParaRPr lang="ru-RU" dirty="0"/>
          </a:p>
          <a:p>
            <a:r>
              <a:rPr lang="ru-RU" dirty="0"/>
              <a:t>отсутствие «узких» специалистов (например, </a:t>
            </a:r>
            <a:r>
              <a:rPr lang="ru-RU" dirty="0" smtClean="0"/>
              <a:t>специалистов по коммуникации</a:t>
            </a:r>
            <a:r>
              <a:rPr lang="ru-RU" dirty="0" smtClean="0"/>
              <a:t>); </a:t>
            </a:r>
            <a:endParaRPr lang="ru-RU" dirty="0"/>
          </a:p>
          <a:p>
            <a:r>
              <a:rPr lang="ru-RU" dirty="0" smtClean="0"/>
              <a:t>Отсутствие </a:t>
            </a:r>
            <a:r>
              <a:rPr lang="ru-RU" dirty="0"/>
              <a:t>готовности </a:t>
            </a:r>
            <a:r>
              <a:rPr lang="ru-RU" dirty="0" smtClean="0"/>
              <a:t>всеми сотрудниками использовать  средства АДК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8762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09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Обоснованность </a:t>
            </a:r>
            <a:r>
              <a:rPr lang="ru-RU" dirty="0"/>
              <a:t>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878" y="980727"/>
            <a:ext cx="8334593" cy="3024337"/>
          </a:xfrm>
        </p:spPr>
        <p:txBody>
          <a:bodyPr>
            <a:normAutofit/>
          </a:bodyPr>
          <a:lstStyle/>
          <a:p>
            <a:r>
              <a:rPr lang="ru-RU" sz="1600" dirty="0"/>
              <a:t>Обоснованность применения АДК (альтернативной и дополнительной коммуникации</a:t>
            </a:r>
            <a:r>
              <a:rPr lang="ru-RU" sz="1600" dirty="0" smtClean="0"/>
              <a:t>) </a:t>
            </a:r>
            <a:r>
              <a:rPr lang="ru-RU" sz="1600" dirty="0"/>
              <a:t>заключается в праве каждого человека на </a:t>
            </a:r>
            <a:r>
              <a:rPr lang="ru-RU" sz="1600" dirty="0" smtClean="0"/>
              <a:t>общение Конституция РФ (глава 2)</a:t>
            </a:r>
          </a:p>
          <a:p>
            <a:r>
              <a:rPr lang="ru-RU" sz="1600" dirty="0"/>
              <a:t>П</a:t>
            </a:r>
            <a:r>
              <a:rPr lang="ru-RU" sz="1600" dirty="0" smtClean="0"/>
              <a:t>исьмо Министерства </a:t>
            </a:r>
            <a:r>
              <a:rPr lang="ru-RU" sz="1600" dirty="0"/>
              <a:t>труда и социальной защиты Российской Федерации от 29 .06 .</a:t>
            </a:r>
            <a:r>
              <a:rPr lang="ru-RU" sz="1600" dirty="0" smtClean="0"/>
              <a:t>2026 № </a:t>
            </a:r>
            <a:r>
              <a:rPr lang="ru-RU" sz="1600" dirty="0"/>
              <a:t>18-5/10/В-10685 об утверждении Комплекса мер по обеспечению доступности и </a:t>
            </a:r>
            <a:r>
              <a:rPr lang="ru-RU" sz="1600" dirty="0" smtClean="0"/>
              <a:t>качества коммуникации </a:t>
            </a:r>
            <a:r>
              <a:rPr lang="ru-RU" sz="1600" dirty="0"/>
              <a:t>во всех сферах социальной жизни инвалидов, имеющих </a:t>
            </a:r>
            <a:r>
              <a:rPr lang="ru-RU" sz="1600" dirty="0" smtClean="0"/>
              <a:t>нарушения коммуникации</a:t>
            </a:r>
            <a:r>
              <a:rPr lang="ru-RU" sz="1600" dirty="0"/>
              <a:t>, в том числе с интеллектуальными нарушениями, с </a:t>
            </a:r>
            <a:r>
              <a:rPr lang="ru-RU" sz="1600" dirty="0" smtClean="0"/>
              <a:t>использованием альтернативной </a:t>
            </a:r>
            <a:r>
              <a:rPr lang="ru-RU" sz="1600" dirty="0"/>
              <a:t>и дополнительной коммуникации, выработки подходов к </a:t>
            </a:r>
            <a:r>
              <a:rPr lang="ru-RU" sz="1600" dirty="0" smtClean="0"/>
              <a:t>подготовке текстов</a:t>
            </a:r>
            <a:r>
              <a:rPr lang="ru-RU" sz="1600" dirty="0"/>
              <a:t>, отвечающих потребностям инвалидов с интеллектуальными нарушениями (</a:t>
            </a:r>
            <a:r>
              <a:rPr lang="ru-RU" sz="1600" dirty="0" smtClean="0"/>
              <a:t>ясный язык</a:t>
            </a:r>
            <a:r>
              <a:rPr lang="ru-RU" sz="1600" dirty="0"/>
              <a:t>), на 2025-2030 года</a:t>
            </a:r>
          </a:p>
          <a:p>
            <a:r>
              <a:rPr lang="ru-RU" sz="1600" dirty="0"/>
              <a:t>С</a:t>
            </a:r>
            <a:r>
              <a:rPr lang="ru-RU" sz="1600" dirty="0" smtClean="0"/>
              <a:t>нижение </a:t>
            </a:r>
            <a:r>
              <a:rPr lang="ru-RU" sz="1600" dirty="0"/>
              <a:t>уровня фрустрации и </a:t>
            </a:r>
            <a:r>
              <a:rPr lang="ru-RU" sz="1600" dirty="0" smtClean="0"/>
              <a:t>стимуляция </a:t>
            </a:r>
            <a:r>
              <a:rPr lang="ru-RU" sz="1600" dirty="0"/>
              <a:t>развития устной речи, когда вербальные возможности отсутствуют или ограничены из-за тяжелых нарушений развития</a:t>
            </a:r>
            <a:r>
              <a:rPr lang="ru-RU" sz="1600" dirty="0" smtClean="0"/>
              <a:t>.</a:t>
            </a:r>
          </a:p>
          <a:p>
            <a:endParaRPr lang="ru-RU" sz="1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293097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/>
              <a:t>Регламентированность</a:t>
            </a:r>
            <a:r>
              <a:rPr lang="ru-RU" sz="3200" dirty="0" smtClean="0"/>
              <a:t> практики 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5013176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Программа </a:t>
            </a:r>
            <a:r>
              <a:rPr lang="ru-RU" dirty="0"/>
              <a:t>обучения </a:t>
            </a:r>
            <a:r>
              <a:rPr lang="ru-RU" dirty="0" smtClean="0"/>
              <a:t>персонала СПб </a:t>
            </a:r>
            <a:r>
              <a:rPr lang="ru-RU" dirty="0"/>
              <a:t>ГБСУСОН «ДСО «Вместе»</a:t>
            </a:r>
            <a:endParaRPr lang="ru-RU" dirty="0" smtClean="0"/>
          </a:p>
          <a:p>
            <a:r>
              <a:rPr lang="ru-RU" dirty="0" smtClean="0"/>
              <a:t>Программа «Пойми </a:t>
            </a:r>
            <a:r>
              <a:rPr lang="ru-RU" dirty="0"/>
              <a:t>меня» СПб ГБСУСОН «ДСО «Вместе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Методические рекомендации </a:t>
            </a:r>
            <a:r>
              <a:rPr lang="ru-RU" dirty="0"/>
              <a:t>по </a:t>
            </a:r>
            <a:r>
              <a:rPr lang="ru-RU" dirty="0" smtClean="0"/>
              <a:t>АДК СПб </a:t>
            </a:r>
            <a:r>
              <a:rPr lang="ru-RU" dirty="0"/>
              <a:t>ГБСУСОН «ДСО «Вместе»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1312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1126</Words>
  <Application>Microsoft Office PowerPoint</Application>
  <PresentationFormat>Экран (4:3)</PresentationFormat>
  <Paragraphs>141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Roboto Black</vt:lpstr>
      <vt:lpstr>Times New Roman</vt:lpstr>
      <vt:lpstr>Тема Office</vt:lpstr>
      <vt:lpstr>Санкт-Петербургское государственное бюджетное стационарное учреждение социального обслуживания населения  «Дом социального обслуживания «Вместе»</vt:lpstr>
      <vt:lpstr> Общая информация о практике </vt:lpstr>
      <vt:lpstr> Благополучатели практики</vt:lpstr>
      <vt:lpstr>Модель практики</vt:lpstr>
      <vt:lpstr>Презентация PowerPoint</vt:lpstr>
      <vt:lpstr>Ценностные основания практики </vt:lpstr>
      <vt:lpstr>Значимые контексты, влияющие на реализацию практики</vt:lpstr>
      <vt:lpstr>Риски реализации практики  </vt:lpstr>
      <vt:lpstr>Обоснованность практики</vt:lpstr>
      <vt:lpstr>Данные о достижении социальных результатов  и влиянии практики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Санкт-Петербургское государственное бюджетное учреждение «Городской информационно-методический центр «Семья»</dc:title>
  <dc:creator>Зорина Екатерина</dc:creator>
  <cp:lastModifiedBy>User</cp:lastModifiedBy>
  <cp:revision>80</cp:revision>
  <dcterms:created xsi:type="dcterms:W3CDTF">2024-05-16T07:04:21Z</dcterms:created>
  <dcterms:modified xsi:type="dcterms:W3CDTF">2026-08-24T13:31:26Z</dcterms:modified>
</cp:coreProperties>
</file>